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0" r:id="rId24"/>
    <p:sldId id="281" r:id="rId25"/>
    <p:sldId id="29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7" r:id="rId37"/>
    <p:sldId id="292" r:id="rId38"/>
    <p:sldId id="293" r:id="rId39"/>
    <p:sldId id="294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9CBBF"/>
    <a:srgbClr val="3608B8"/>
    <a:srgbClr val="34FCCC"/>
    <a:srgbClr val="FF0066"/>
    <a:srgbClr val="72C60C"/>
    <a:srgbClr val="046F7A"/>
    <a:srgbClr val="050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0" autoAdjust="0"/>
  </p:normalViewPr>
  <p:slideViewPr>
    <p:cSldViewPr snapToGrid="0">
      <p:cViewPr varScale="1">
        <p:scale>
          <a:sx n="81" d="100"/>
          <a:sy n="81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360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637.9</c:v>
                </c:pt>
                <c:pt idx="1">
                  <c:v>773</c:v>
                </c:pt>
                <c:pt idx="2">
                  <c:v>709</c:v>
                </c:pt>
                <c:pt idx="3">
                  <c:v>595.20000000000005</c:v>
                </c:pt>
                <c:pt idx="4">
                  <c:v>664.8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3-4424-85F0-6BBAEE87D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C6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642.9</c:v>
                </c:pt>
                <c:pt idx="1">
                  <c:v>771.1</c:v>
                </c:pt>
                <c:pt idx="2">
                  <c:v>709</c:v>
                </c:pt>
                <c:pt idx="3">
                  <c:v>595.20000000000005</c:v>
                </c:pt>
                <c:pt idx="4">
                  <c:v>664.8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3-4424-85F0-6BBAEE87D3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145096"/>
        <c:axId val="278148048"/>
      </c:barChart>
      <c:catAx>
        <c:axId val="27814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148048"/>
        <c:crosses val="autoZero"/>
        <c:auto val="1"/>
        <c:lblAlgn val="ctr"/>
        <c:lblOffset val="100"/>
        <c:noMultiLvlLbl val="0"/>
      </c:catAx>
      <c:valAx>
        <c:axId val="27814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814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412332883288132E-2"/>
          <c:y val="4.6101301521145041E-2"/>
          <c:w val="0.91116316585199031"/>
          <c:h val="0.8541313001484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318-42B1-A244-A4F5C25B841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318-42B1-A244-A4F5C25B841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318-42B1-A244-A4F5C25B8412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318-42B1-A244-A4F5C25B8412}"/>
              </c:ext>
            </c:extLst>
          </c:dPt>
          <c:dLbls>
            <c:dLbl>
              <c:idx val="0"/>
              <c:layout>
                <c:manualLayout>
                  <c:x val="-1.0037641154328722E-2"/>
                  <c:y val="-0.283121597096188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18-42B1-A244-A4F5C25B8412}"/>
                </c:ext>
              </c:extLst>
            </c:dLbl>
            <c:dLbl>
              <c:idx val="1"/>
              <c:layout>
                <c:manualLayout>
                  <c:x val="1.4245012647215235E-3"/>
                  <c:y val="-0.43635199720478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8-42B1-A244-A4F5C25B8412}"/>
                </c:ext>
              </c:extLst>
            </c:dLbl>
            <c:dLbl>
              <c:idx val="2"/>
              <c:layout>
                <c:manualLayout>
                  <c:x val="8.3647009619406253E-3"/>
                  <c:y val="-0.45009074410163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8-42B1-A244-A4F5C25B8412}"/>
                </c:ext>
              </c:extLst>
            </c:dLbl>
            <c:dLbl>
              <c:idx val="3"/>
              <c:layout>
                <c:manualLayout>
                  <c:x val="2.5110143671608159E-2"/>
                  <c:y val="-0.47094899983777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18-42B1-A244-A4F5C25B8412}"/>
                </c:ext>
              </c:extLst>
            </c:dLbl>
            <c:dLbl>
              <c:idx val="4"/>
              <c:layout>
                <c:manualLayout>
                  <c:x val="5.9829053118306073E-2"/>
                  <c:y val="-0.44374009508716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18-42B1-A244-A4F5C25B8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128.30000000000001</c:v>
                </c:pt>
                <c:pt idx="1">
                  <c:v>508.9</c:v>
                </c:pt>
                <c:pt idx="2">
                  <c:v>350</c:v>
                </c:pt>
                <c:pt idx="3">
                  <c:v>400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318-42B1-A244-A4F5C25B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31808"/>
        <c:axId val="37833344"/>
        <c:axId val="0"/>
      </c:bar3DChart>
      <c:catAx>
        <c:axId val="378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33344"/>
        <c:crosses val="autoZero"/>
        <c:auto val="1"/>
        <c:lblAlgn val="ctr"/>
        <c:lblOffset val="100"/>
        <c:noMultiLvlLbl val="0"/>
      </c:catAx>
      <c:valAx>
        <c:axId val="378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3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13B-4880-A6F7-05E69C887E9B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13B-4880-A6F7-05E69C887E9B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13B-4880-A6F7-05E69C887E9B}"/>
              </c:ext>
            </c:extLst>
          </c:dPt>
          <c:dPt>
            <c:idx val="3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13B-4880-A6F7-05E69C887E9B}"/>
              </c:ext>
            </c:extLst>
          </c:dPt>
          <c:dLbls>
            <c:dLbl>
              <c:idx val="0"/>
              <c:layout>
                <c:manualLayout>
                  <c:x val="5.1218504750103297E-2"/>
                  <c:y val="-0.457593688362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3B-4880-A6F7-05E69C887E9B}"/>
                </c:ext>
              </c:extLst>
            </c:dLbl>
            <c:dLbl>
              <c:idx val="1"/>
              <c:layout>
                <c:manualLayout>
                  <c:x val="6.057834520364809E-2"/>
                  <c:y val="-0.43749419715392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3B-4880-A6F7-05E69C887E9B}"/>
                </c:ext>
              </c:extLst>
            </c:dLbl>
            <c:dLbl>
              <c:idx val="2"/>
              <c:layout>
                <c:manualLayout>
                  <c:x val="5.8319551283116909E-2"/>
                  <c:y val="-0.40789164747263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3B-4880-A6F7-05E69C887E9B}"/>
                </c:ext>
              </c:extLst>
            </c:dLbl>
            <c:dLbl>
              <c:idx val="3"/>
              <c:layout>
                <c:manualLayout>
                  <c:x val="5.3652871673711702E-2"/>
                  <c:y val="-0.40666389915546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3B-4880-A6F7-05E69C887E9B}"/>
                </c:ext>
              </c:extLst>
            </c:dLbl>
            <c:dLbl>
              <c:idx val="4"/>
              <c:layout>
                <c:manualLayout>
                  <c:x val="3.1330723405058533E-2"/>
                  <c:y val="-0.42800453514739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3B-4880-A6F7-05E69C887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2462.9</c:v>
                </c:pt>
                <c:pt idx="1">
                  <c:v>3437</c:v>
                </c:pt>
                <c:pt idx="2">
                  <c:v>2400</c:v>
                </c:pt>
                <c:pt idx="3">
                  <c:v>2200</c:v>
                </c:pt>
                <c:pt idx="4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3B-4880-A6F7-05E69C887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606720"/>
        <c:axId val="36608640"/>
        <c:axId val="0"/>
      </c:bar3DChart>
      <c:catAx>
        <c:axId val="366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08640"/>
        <c:crosses val="autoZero"/>
        <c:auto val="1"/>
        <c:lblAlgn val="ctr"/>
        <c:lblOffset val="100"/>
        <c:noMultiLvlLbl val="0"/>
      </c:catAx>
      <c:valAx>
        <c:axId val="366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60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98663593482814E-2"/>
          <c:y val="4.8491411866163243E-2"/>
          <c:w val="0.90973182249458073"/>
          <c:h val="0.829606679214798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EA3-4229-955F-705E29BF69C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EA3-4229-955F-705E29BF69C7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EA3-4229-955F-705E29BF69C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EA3-4229-955F-705E29BF69C7}"/>
              </c:ext>
            </c:extLst>
          </c:dPt>
          <c:dLbls>
            <c:dLbl>
              <c:idx val="0"/>
              <c:layout>
                <c:manualLayout>
                  <c:x val="5.3266749895963382E-2"/>
                  <c:y val="-0.3168316831683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A3-4229-955F-705E29BF69C7}"/>
                </c:ext>
              </c:extLst>
            </c:dLbl>
            <c:dLbl>
              <c:idx val="1"/>
              <c:layout>
                <c:manualLayout>
                  <c:x val="5.8932738976070737E-2"/>
                  <c:y val="-0.43429860475266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A3-4229-955F-705E29BF69C7}"/>
                </c:ext>
              </c:extLst>
            </c:dLbl>
            <c:dLbl>
              <c:idx val="2"/>
              <c:layout>
                <c:manualLayout>
                  <c:x val="2.8297960882230442E-2"/>
                  <c:y val="-0.4462046204620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A3-4229-955F-705E29BF69C7}"/>
                </c:ext>
              </c:extLst>
            </c:dLbl>
            <c:dLbl>
              <c:idx val="3"/>
              <c:layout>
                <c:manualLayout>
                  <c:x val="1.7285818102853701E-3"/>
                  <c:y val="-0.45451893057058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A3-4229-955F-705E29BF69C7}"/>
                </c:ext>
              </c:extLst>
            </c:dLbl>
            <c:dLbl>
              <c:idx val="4"/>
              <c:layout>
                <c:manualLayout>
                  <c:x val="2.564102276498836E-2"/>
                  <c:y val="-0.42175276463918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A3-4229-955F-705E29BF6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1122</c:v>
                </c:pt>
                <c:pt idx="1">
                  <c:v>2825.5</c:v>
                </c:pt>
                <c:pt idx="2">
                  <c:v>1550</c:v>
                </c:pt>
                <c:pt idx="3">
                  <c:v>1600</c:v>
                </c:pt>
                <c:pt idx="4">
                  <c:v>1620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A3-4229-955F-705E29BF69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65600"/>
        <c:axId val="83867136"/>
        <c:axId val="0"/>
      </c:bar3DChart>
      <c:catAx>
        <c:axId val="838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67136"/>
        <c:crosses val="autoZero"/>
        <c:auto val="1"/>
        <c:lblAlgn val="ctr"/>
        <c:lblOffset val="100"/>
        <c:noMultiLvlLbl val="0"/>
      </c:catAx>
      <c:valAx>
        <c:axId val="8386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6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981-47E1-AA4C-1561E4D97B48}"/>
              </c:ext>
            </c:extLst>
          </c:dPt>
          <c:dPt>
            <c:idx val="1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81-47E1-AA4C-1561E4D97B48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81-47E1-AA4C-1561E4D97B48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981-47E1-AA4C-1561E4D97B48}"/>
              </c:ext>
            </c:extLst>
          </c:dPt>
          <c:dLbls>
            <c:dLbl>
              <c:idx val="0"/>
              <c:layout>
                <c:manualLayout>
                  <c:x val="4.2354934349851769E-2"/>
                  <c:y val="-0.41158348736907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1-47E1-AA4C-1561E4D97B48}"/>
                </c:ext>
              </c:extLst>
            </c:dLbl>
            <c:dLbl>
              <c:idx val="1"/>
              <c:layout>
                <c:manualLayout>
                  <c:x val="7.6079584081523641E-2"/>
                  <c:y val="-0.44371089509215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1-47E1-AA4C-1561E4D97B48}"/>
                </c:ext>
              </c:extLst>
            </c:dLbl>
            <c:dLbl>
              <c:idx val="2"/>
              <c:layout>
                <c:manualLayout>
                  <c:x val="5.2520118593816167E-2"/>
                  <c:y val="-0.10844115834873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1-47E1-AA4C-1561E4D97B48}"/>
                </c:ext>
              </c:extLst>
            </c:dLbl>
            <c:dLbl>
              <c:idx val="3"/>
              <c:layout>
                <c:manualLayout>
                  <c:x val="4.9131723845827861E-2"/>
                  <c:y val="-7.640172520024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1-47E1-AA4C-1561E4D97B48}"/>
                </c:ext>
              </c:extLst>
            </c:dLbl>
            <c:dLbl>
              <c:idx val="4"/>
              <c:layout>
                <c:manualLayout>
                  <c:x val="1.4245012647215756E-2"/>
                  <c:y val="-9.5087163232963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1-47E1-AA4C-1561E4D97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8406.2999999999993</c:v>
                </c:pt>
                <c:pt idx="1">
                  <c:v>8186.1</c:v>
                </c:pt>
                <c:pt idx="2">
                  <c:v>1000</c:v>
                </c:pt>
                <c:pt idx="3">
                  <c:v>300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81-47E1-AA4C-1561E4D97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887168"/>
        <c:axId val="100897152"/>
        <c:axId val="0"/>
      </c:bar3DChart>
      <c:catAx>
        <c:axId val="1008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97152"/>
        <c:crosses val="autoZero"/>
        <c:auto val="1"/>
        <c:lblAlgn val="ctr"/>
        <c:lblOffset val="100"/>
        <c:noMultiLvlLbl val="0"/>
      </c:catAx>
      <c:valAx>
        <c:axId val="1008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071-4390-ACA4-FD77DEAD3DF5}"/>
              </c:ext>
            </c:extLst>
          </c:dPt>
          <c:dPt>
            <c:idx val="1"/>
            <c:invertIfNegative val="0"/>
            <c:bubble3D val="0"/>
            <c:spPr>
              <a:solidFill>
                <a:srgbClr val="1C40F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71-4390-ACA4-FD77DEAD3DF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71-4390-ACA4-FD77DEAD3DF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71-4390-ACA4-FD77DEAD3DF5}"/>
              </c:ext>
            </c:extLst>
          </c:dPt>
          <c:dLbls>
            <c:dLbl>
              <c:idx val="0"/>
              <c:layout>
                <c:manualLayout>
                  <c:x val="3.8394415357766075E-2"/>
                  <c:y val="-0.4385964912280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71-4390-ACA4-FD77DEAD3DF5}"/>
                </c:ext>
              </c:extLst>
            </c:dLbl>
            <c:dLbl>
              <c:idx val="1"/>
              <c:layout>
                <c:manualLayout>
                  <c:x val="4.3771675976400387E-2"/>
                  <c:y val="-0.23343161516575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71-4390-ACA4-FD77DEAD3DF5}"/>
                </c:ext>
              </c:extLst>
            </c:dLbl>
            <c:dLbl>
              <c:idx val="2"/>
              <c:layout>
                <c:manualLayout>
                  <c:x val="4.5375218150087264E-2"/>
                  <c:y val="-0.146198830409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71-4390-ACA4-FD77DEAD3DF5}"/>
                </c:ext>
              </c:extLst>
            </c:dLbl>
            <c:dLbl>
              <c:idx val="3"/>
              <c:layout>
                <c:manualLayout>
                  <c:x val="3.7148866007133727E-2"/>
                  <c:y val="-0.20656547343346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71-4390-ACA4-FD77DEAD3DF5}"/>
                </c:ext>
              </c:extLst>
            </c:dLbl>
            <c:dLbl>
              <c:idx val="4"/>
              <c:layout>
                <c:manualLayout>
                  <c:x val="3.1339031339031237E-2"/>
                  <c:y val="-0.19495798319327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71-4390-ACA4-FD77DEAD3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968.8</c:v>
                </c:pt>
                <c:pt idx="1">
                  <c:v>342.4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71-4390-ACA4-FD77DEAD3D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804480"/>
        <c:axId val="100806016"/>
        <c:axId val="0"/>
      </c:bar3DChart>
      <c:catAx>
        <c:axId val="10080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06016"/>
        <c:crosses val="autoZero"/>
        <c:auto val="1"/>
        <c:lblAlgn val="ctr"/>
        <c:lblOffset val="100"/>
        <c:noMultiLvlLbl val="0"/>
      </c:catAx>
      <c:valAx>
        <c:axId val="1008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258E-4912-8BD0-BC683D813220}"/>
              </c:ext>
            </c:extLst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58E-4912-8BD0-BC683D81322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58E-4912-8BD0-BC683D81322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58E-4912-8BD0-BC683D813220}"/>
              </c:ext>
            </c:extLst>
          </c:dPt>
          <c:dLbls>
            <c:dLbl>
              <c:idx val="0"/>
              <c:layout>
                <c:manualLayout>
                  <c:x val="2.1367521367521316E-2"/>
                  <c:y val="-0.14066387978269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8E-4912-8BD0-BC683D813220}"/>
                </c:ext>
              </c:extLst>
            </c:dLbl>
            <c:dLbl>
              <c:idx val="1"/>
              <c:layout>
                <c:manualLayout>
                  <c:x val="3.7037037037037035E-2"/>
                  <c:y val="-0.1526352738067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8E-4912-8BD0-BC683D813220}"/>
                </c:ext>
              </c:extLst>
            </c:dLbl>
            <c:dLbl>
              <c:idx val="2"/>
              <c:layout>
                <c:manualLayout>
                  <c:x val="2.8490028490028386E-2"/>
                  <c:y val="-9.876400069848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8E-4912-8BD0-BC683D813220}"/>
                </c:ext>
              </c:extLst>
            </c:dLbl>
            <c:dLbl>
              <c:idx val="3"/>
              <c:layout>
                <c:manualLayout>
                  <c:x val="4.9857549857549859E-2"/>
                  <c:y val="-0.13168533426465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8E-4912-8BD0-BC683D81322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105.7</c:v>
                </c:pt>
                <c:pt idx="1">
                  <c:v>74.3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8E-4912-8BD0-BC683D8132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8057520"/>
        <c:axId val="358050632"/>
        <c:axId val="0"/>
      </c:bar3DChart>
      <c:catAx>
        <c:axId val="3580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050632"/>
        <c:crosses val="autoZero"/>
        <c:auto val="1"/>
        <c:lblAlgn val="ctr"/>
        <c:lblOffset val="100"/>
        <c:noMultiLvlLbl val="0"/>
      </c:catAx>
      <c:valAx>
        <c:axId val="35805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05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(всего)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2C60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54A-4F98-91E7-BEB72F882B8E}"/>
              </c:ext>
            </c:extLst>
          </c:dPt>
          <c:dLbls>
            <c:dLbl>
              <c:idx val="0"/>
              <c:layout>
                <c:manualLayout>
                  <c:x val="4.6065259117082487E-2"/>
                  <c:y val="-0.29075804776739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4A-4F98-91E7-BEB72F882B8E}"/>
                </c:ext>
              </c:extLst>
            </c:dLbl>
            <c:dLbl>
              <c:idx val="1"/>
              <c:layout>
                <c:manualLayout>
                  <c:x val="0.13051823416506725"/>
                  <c:y val="-0.33229491173416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A-4F98-91E7-BEB72F882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568.9</c:v>
                </c:pt>
                <c:pt idx="1">
                  <c:v>628.9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4A-4F98-91E7-BEB72F882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766976"/>
        <c:axId val="118768768"/>
        <c:axId val="0"/>
      </c:bar3DChart>
      <c:catAx>
        <c:axId val="11876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768768"/>
        <c:crosses val="autoZero"/>
        <c:auto val="1"/>
        <c:lblAlgn val="ctr"/>
        <c:lblOffset val="100"/>
        <c:noMultiLvlLbl val="0"/>
      </c:catAx>
      <c:valAx>
        <c:axId val="11876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1A3-4311-9348-7F6CCD0D6101}"/>
              </c:ext>
            </c:extLst>
          </c:dPt>
          <c:dLbls>
            <c:dLbl>
              <c:idx val="0"/>
              <c:layout>
                <c:manualLayout>
                  <c:x val="1.3468013468013518E-2"/>
                  <c:y val="-0.2046035805626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A3-4311-9348-7F6CCD0D6101}"/>
                </c:ext>
              </c:extLst>
            </c:dLbl>
            <c:dLbl>
              <c:idx val="1"/>
              <c:layout>
                <c:manualLayout>
                  <c:x val="8.9786756453423128E-2"/>
                  <c:y val="-0.34782608695652201"/>
                </c:manualLayout>
              </c:layout>
              <c:tx>
                <c:rich>
                  <a:bodyPr/>
                  <a:lstStyle/>
                  <a:p>
                    <a:fld id="{5EEC1F27-B629-4A1C-9FB5-4B6A0ACDF323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A3-4311-9348-7F6CCD0D6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255.6</c:v>
                </c:pt>
                <c:pt idx="1">
                  <c:v>277.10000000000002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A3-4311-9348-7F6CCD0D6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42560"/>
        <c:axId val="118644096"/>
        <c:axId val="0"/>
      </c:bar3DChart>
      <c:catAx>
        <c:axId val="11864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644096"/>
        <c:crosses val="autoZero"/>
        <c:auto val="1"/>
        <c:lblAlgn val="ctr"/>
        <c:lblOffset val="100"/>
        <c:noMultiLvlLbl val="0"/>
      </c:catAx>
      <c:valAx>
        <c:axId val="11864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7E0-407D-A36C-81108A10FFCB}"/>
              </c:ext>
            </c:extLst>
          </c:dPt>
          <c:dLbls>
            <c:dLbl>
              <c:idx val="0"/>
              <c:layout>
                <c:manualLayout>
                  <c:x val="-3.9667147954737685E-2"/>
                  <c:y val="-0.26976001823628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E0-407D-A36C-81108A10FFCB}"/>
                </c:ext>
              </c:extLst>
            </c:dLbl>
            <c:dLbl>
              <c:idx val="1"/>
              <c:layout>
                <c:manualLayout>
                  <c:x val="9.2409240924092348E-2"/>
                  <c:y val="-0.37414965986394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E0-407D-A36C-81108A10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132.4</c:v>
                </c:pt>
                <c:pt idx="1">
                  <c:v>151.30000000000001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E0-407D-A36C-81108A10F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99136"/>
        <c:axId val="118700672"/>
        <c:axId val="0"/>
      </c:bar3DChart>
      <c:catAx>
        <c:axId val="11869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700672"/>
        <c:crosses val="autoZero"/>
        <c:auto val="1"/>
        <c:lblAlgn val="ctr"/>
        <c:lblOffset val="100"/>
        <c:noMultiLvlLbl val="0"/>
      </c:catAx>
      <c:valAx>
        <c:axId val="11870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уровня бюджетной обеспеченности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12FE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A39-47C1-A5CF-8385F7944577}"/>
              </c:ext>
            </c:extLst>
          </c:dPt>
          <c:dLbls>
            <c:dLbl>
              <c:idx val="0"/>
              <c:layout>
                <c:manualLayout>
                  <c:x val="2.7027027027027022E-2"/>
                  <c:y val="-0.16460905349794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39-47C1-A5CF-8385F7944577}"/>
                </c:ext>
              </c:extLst>
            </c:dLbl>
            <c:dLbl>
              <c:idx val="1"/>
              <c:layout>
                <c:manualLayout>
                  <c:x val="9.4594594594594822E-2"/>
                  <c:y val="-0.24691358024691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39-47C1-A5CF-8385F7944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168.9</c:v>
                </c:pt>
                <c:pt idx="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39-47C1-A5CF-8385F7944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680960"/>
        <c:axId val="118731904"/>
        <c:axId val="0"/>
      </c:bar3DChart>
      <c:catAx>
        <c:axId val="118680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731904"/>
        <c:crosses val="autoZero"/>
        <c:auto val="1"/>
        <c:lblAlgn val="ctr"/>
        <c:lblOffset val="100"/>
        <c:noMultiLvlLbl val="0"/>
      </c:catAx>
      <c:valAx>
        <c:axId val="1187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6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81532612335484E-2"/>
          <c:y val="3.5139593492686173E-2"/>
          <c:w val="0.9040972866525584"/>
          <c:h val="0.77217846307746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23-4491-9358-1016A8111466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23-4491-9358-1016A8111466}"/>
              </c:ext>
            </c:extLst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723-4491-9358-1016A8111466}"/>
              </c:ext>
            </c:extLst>
          </c:dPt>
          <c:dPt>
            <c:idx val="3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23-4491-9358-1016A811146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723-4491-9358-1016A81114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68544.100000000006</c:v>
                </c:pt>
                <c:pt idx="1">
                  <c:v>75382.100000000006</c:v>
                </c:pt>
                <c:pt idx="2">
                  <c:v>74498.2</c:v>
                </c:pt>
                <c:pt idx="3">
                  <c:v>76549.600000000006</c:v>
                </c:pt>
                <c:pt idx="4">
                  <c:v>78049.100000000006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3-4491-9358-1016A8111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91E0-45B1-AB38-8071A4DC1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13529.5</c:v>
                </c:pt>
                <c:pt idx="1">
                  <c:v>15472.3</c:v>
                </c:pt>
                <c:pt idx="2" formatCode="0.0">
                  <c:v>5600</c:v>
                </c:pt>
                <c:pt idx="3" formatCode="0.0">
                  <c:v>4800</c:v>
                </c:pt>
                <c:pt idx="4" formatCode="0.0">
                  <c:v>5130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3-4491-9358-1016A8111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46976"/>
        <c:axId val="34856960"/>
      </c:barChart>
      <c:catAx>
        <c:axId val="348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56960"/>
        <c:crosses val="autoZero"/>
        <c:auto val="1"/>
        <c:lblAlgn val="ctr"/>
        <c:lblOffset val="100"/>
        <c:noMultiLvlLbl val="0"/>
      </c:catAx>
      <c:valAx>
        <c:axId val="348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4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407-4029-ADF0-0E7EAAF74225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7-4029-ADF0-0E7EAAF74225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7-4029-ADF0-0E7EAAF74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07-4029-ADF0-0E7EAAF74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564736"/>
        <c:axId val="118566272"/>
        <c:axId val="0"/>
      </c:bar3DChart>
      <c:catAx>
        <c:axId val="11856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566272"/>
        <c:crosses val="autoZero"/>
        <c:auto val="1"/>
        <c:lblAlgn val="ctr"/>
        <c:lblOffset val="100"/>
        <c:noMultiLvlLbl val="0"/>
      </c:catAx>
      <c:valAx>
        <c:axId val="1185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Иные межбюджетные трансферты</a:t>
            </a:r>
            <a:endParaRPr lang="ru-RU" dirty="0"/>
          </a:p>
        </c:rich>
      </c:tx>
      <c:layout>
        <c:manualLayout>
          <c:xMode val="edge"/>
          <c:yMode val="edge"/>
          <c:x val="0.57464005312466082"/>
          <c:y val="7.1367559791404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946830899405331"/>
          <c:y val="0.36805867749605387"/>
          <c:w val="0.49448469777413512"/>
          <c:h val="0.387479020559851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1A4-4A0A-BCD6-A0C3EA2EB1CF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A4-4A0A-BCD6-A0C3EA2EB1CF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A4-4A0A-BCD6-A0C3EA2EB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9.4</c:v>
                </c:pt>
                <c:pt idx="1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A4-4A0A-BCD6-A0C3EA2EB1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564736"/>
        <c:axId val="118566272"/>
        <c:axId val="0"/>
      </c:bar3DChart>
      <c:catAx>
        <c:axId val="11856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8566272"/>
        <c:crosses val="autoZero"/>
        <c:auto val="1"/>
        <c:lblAlgn val="ctr"/>
        <c:lblOffset val="100"/>
        <c:noMultiLvlLbl val="0"/>
      </c:catAx>
      <c:valAx>
        <c:axId val="1185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409742991677687"/>
          <c:y val="0.78983408759415774"/>
          <c:w val="0.31043660243416077"/>
          <c:h val="0.16258753921157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3333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C48-48AB-9452-C2D313254B9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C48-48AB-9452-C2D313254B9B}"/>
              </c:ext>
            </c:extLst>
          </c:dPt>
          <c:dLbls>
            <c:dLbl>
              <c:idx val="1"/>
              <c:layout>
                <c:manualLayout>
                  <c:x val="-0.33982629775444823"/>
                  <c:y val="-0.192736964580458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48-48AB-9452-C2D313254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80098,2</c:v>
                </c:pt>
                <c:pt idx="1">
                  <c:v>Безвозмездные 628935,4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0.113</c:v>
                </c:pt>
                <c:pt idx="1">
                  <c:v>0.88700000000000001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8-48AB-9452-C2D313254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36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346444554556703"/>
          <c:y val="2.6570048309178761E-2"/>
          <c:w val="0.56868239785997743"/>
          <c:h val="0.9270573243561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E-4A1E-B515-EB2959F02C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E-4A1E-B515-EB2959F02C5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E-4A1E-B515-EB2959F02C5E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E-4A1E-B515-EB2959F02C5E}"/>
              </c:ext>
            </c:extLst>
          </c:dPt>
          <c:dPt>
            <c:idx val="5"/>
            <c:invertIfNegative val="0"/>
            <c:bubble3D val="0"/>
            <c:spPr>
              <a:solidFill>
                <a:srgbClr val="F12F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EE-4A1E-B515-EB2959F02C5E}"/>
              </c:ext>
            </c:extLst>
          </c:dPt>
          <c:dPt>
            <c:idx val="6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EE-4A1E-B515-EB2959F02C5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EE-4A1E-B515-EB2959F02C5E}"/>
              </c:ext>
            </c:extLst>
          </c:dPt>
          <c:dPt>
            <c:idx val="8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EE-4A1E-B515-EB2959F02C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Национальная безопасность и правоохранительная деятельность</c:v>
                </c:pt>
                <c:pt idx="1">
                  <c:v>Спорт</c:v>
                </c:pt>
                <c:pt idx="2">
                  <c:v>Межбюджетные трансферты</c:v>
                </c:pt>
                <c:pt idx="3">
                  <c:v>ЖКХ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экономика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2995</c:v>
                </c:pt>
                <c:pt idx="1">
                  <c:v>8164.6</c:v>
                </c:pt>
                <c:pt idx="2">
                  <c:v>16701.099999999999</c:v>
                </c:pt>
                <c:pt idx="3">
                  <c:v>21219.5</c:v>
                </c:pt>
                <c:pt idx="4">
                  <c:v>28666.9</c:v>
                </c:pt>
                <c:pt idx="5">
                  <c:v>46176.9</c:v>
                </c:pt>
                <c:pt idx="6">
                  <c:v>81496.800000000003</c:v>
                </c:pt>
                <c:pt idx="7">
                  <c:v>64761.4</c:v>
                </c:pt>
                <c:pt idx="8">
                  <c:v>438655.3</c:v>
                </c:pt>
                <c:pt idx="9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EE-4A1E-B515-EB2959F02C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087168"/>
        <c:axId val="128088704"/>
      </c:barChart>
      <c:catAx>
        <c:axId val="12808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88704"/>
        <c:crosses val="autoZero"/>
        <c:auto val="1"/>
        <c:lblAlgn val="ctr"/>
        <c:lblOffset val="100"/>
        <c:noMultiLvlLbl val="0"/>
      </c:catAx>
      <c:valAx>
        <c:axId val="12808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8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1365289420844736E-2"/>
          <c:w val="0.98308410166677884"/>
          <c:h val="0.448145343598191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bubble3D val="0"/>
            <c:spPr>
              <a:solidFill>
                <a:srgbClr val="FF00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57B-4615-919E-4F57A2DB9CE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57B-4615-919E-4F57A2DB9CE9}"/>
              </c:ext>
            </c:extLst>
          </c:dPt>
          <c:dPt>
            <c:idx val="2"/>
            <c:bubble3D val="0"/>
            <c:spPr>
              <a:solidFill>
                <a:srgbClr val="3608B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57B-4615-919E-4F57A2DB9C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57B-4615-919E-4F57A2DB9CE9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57B-4615-919E-4F57A2DB9CE9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57B-4615-919E-4F57A2DB9CE9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57B-4615-919E-4F57A2DB9CE9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57B-4615-919E-4F57A2DB9CE9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57B-4615-919E-4F57A2DB9CE9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57B-4615-919E-4F57A2DB9CE9}"/>
              </c:ext>
            </c:extLst>
          </c:dPt>
          <c:dLbls>
            <c:dLbl>
              <c:idx val="0"/>
              <c:layout>
                <c:manualLayout>
                  <c:x val="3.8260201449177829E-3"/>
                  <c:y val="-9.04123436544529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7B-4615-919E-4F57A2DB9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Образование-438655,3</c:v>
                </c:pt>
                <c:pt idx="1">
                  <c:v>Национальная экономика-81496,8</c:v>
                </c:pt>
                <c:pt idx="2">
                  <c:v>Общегосударственные вопросы-64761,4</c:v>
                </c:pt>
                <c:pt idx="3">
                  <c:v>Социальная политика-46176,9</c:v>
                </c:pt>
                <c:pt idx="4">
                  <c:v>Культура-28666,9</c:v>
                </c:pt>
                <c:pt idx="5">
                  <c:v>ЖКХ-21219,5</c:v>
                </c:pt>
                <c:pt idx="6">
                  <c:v>Межбюджетные трансферты-16701,1</c:v>
                </c:pt>
                <c:pt idx="7">
                  <c:v>Спорт-8164,6</c:v>
                </c:pt>
                <c:pt idx="8">
                  <c:v>Национальная безопасность и правоохранительная деятельность-2995,0</c:v>
                </c:pt>
                <c:pt idx="9">
                  <c:v>Охрана окружающей среды-196,0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0.61799999999999999</c:v>
                </c:pt>
                <c:pt idx="1">
                  <c:v>0.115</c:v>
                </c:pt>
                <c:pt idx="2">
                  <c:v>9.0999999999999998E-2</c:v>
                </c:pt>
                <c:pt idx="3">
                  <c:v>6.5000000000000002E-2</c:v>
                </c:pt>
                <c:pt idx="4">
                  <c:v>0.04</c:v>
                </c:pt>
                <c:pt idx="5">
                  <c:v>0.03</c:v>
                </c:pt>
                <c:pt idx="6">
                  <c:v>2.4E-2</c:v>
                </c:pt>
                <c:pt idx="7">
                  <c:v>1.2E-2</c:v>
                </c:pt>
                <c:pt idx="8">
                  <c:v>4.0000000000000001E-3</c:v>
                </c:pt>
                <c:pt idx="9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7B-4615-919E-4F57A2DB9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509163918612736E-2"/>
          <c:y val="0.54467712644240041"/>
          <c:w val="0.77420093321668115"/>
          <c:h val="0.428568635245527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7C-4E1B-86F2-2EB6DE6C2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7C-4E1B-86F2-2EB6DE6C26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7C-4E1B-86F2-2EB6DE6C26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7C-4E1B-86F2-2EB6DE6C26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7C-4E1B-86F2-2EB6DE6C26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B7C-4E1B-86F2-2EB6DE6C260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B7C-4E1B-86F2-2EB6DE6C260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B7C-4E1B-86F2-2EB6DE6C260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B7C-4E1B-86F2-2EB6DE6C260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B7C-4E1B-86F2-2EB6DE6C260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B7C-4E1B-86F2-2EB6DE6C260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B7C-4E1B-86F2-2EB6DE6C2603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B6728F-599B-4767-B9B4-4BC9AE50276A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1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8416ABA-3C86-468D-ACF0-355C7271405E}" type="PERCENTAGE">
                      <a:rPr lang="ru-RU" baseline="0"/>
                      <a:pPr>
                        <a:defRPr sz="1100"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7C-4E1B-86F2-2EB6DE6C2603}"/>
                </c:ext>
              </c:extLst>
            </c:dLbl>
            <c:dLbl>
              <c:idx val="1"/>
              <c:layout>
                <c:manualLayout>
                  <c:x val="0.1421208282359894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0E0D63-7D1E-428B-BDD2-D8B968506126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EF8E106-8EBC-4D8D-AC9A-6F495E1C2AC1}" type="PERCENTAGE">
                      <a:rPr lang="ru-RU" baseline="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B7C-4E1B-86F2-2EB6DE6C2603}"/>
                </c:ext>
              </c:extLst>
            </c:dLbl>
            <c:dLbl>
              <c:idx val="2"/>
              <c:layout>
                <c:manualLayout>
                  <c:x val="8.2788831982129781E-3"/>
                  <c:y val="0.123456815126052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B7C-4E1B-86F2-2EB6DE6C2603}"/>
                </c:ext>
              </c:extLst>
            </c:dLbl>
            <c:dLbl>
              <c:idx val="3"/>
              <c:layout>
                <c:manualLayout>
                  <c:x val="2.5296295325132998E-17"/>
                  <c:y val="2.8292186799720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7C-4E1B-86F2-2EB6DE6C2603}"/>
                </c:ext>
              </c:extLst>
            </c:dLbl>
            <c:dLbl>
              <c:idx val="4"/>
              <c:layout>
                <c:manualLayout>
                  <c:x val="-5.7952182387490822E-2"/>
                  <c:y val="-8.2304543417368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B7C-4E1B-86F2-2EB6DE6C2603}"/>
                </c:ext>
              </c:extLst>
            </c:dLbl>
            <c:dLbl>
              <c:idx val="5"/>
              <c:layout>
                <c:manualLayout>
                  <c:x val="-6.844898056744031E-2"/>
                  <c:y val="-0.15357999448737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B7C-4E1B-86F2-2EB6DE6C260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B7C-4E1B-86F2-2EB6DE6C2603}"/>
                </c:ext>
              </c:extLst>
            </c:dLbl>
            <c:dLbl>
              <c:idx val="7"/>
              <c:layout>
                <c:manualLayout>
                  <c:x val="-7.8649390383023293E-2"/>
                  <c:y val="6.430042454481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B7C-4E1B-86F2-2EB6DE6C2603}"/>
                </c:ext>
              </c:extLst>
            </c:dLbl>
            <c:dLbl>
              <c:idx val="8"/>
              <c:layout>
                <c:manualLayout>
                  <c:x val="-5.3812740788384356E-2"/>
                  <c:y val="-1.4735343734239411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B7C-4E1B-86F2-2EB6DE6C2603}"/>
                </c:ext>
              </c:extLst>
            </c:dLbl>
            <c:dLbl>
              <c:idx val="9"/>
              <c:layout>
                <c:manualLayout>
                  <c:x val="5.7952073740729713E-2"/>
                  <c:y val="9.4743731470494716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F2A840-CB3F-40D1-85EC-852FAD88E9B6}" type="CATEGORYNAME">
                      <a:rPr lang="ru-RU" dirty="0">
                        <a:solidFill>
                          <a:schemeClr val="tx1"/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B1A5D3E-03A7-448D-A6F4-34BB37BF9D27}" type="PERCENTAGE">
                      <a:rPr lang="ru-RU" baseline="0" dirty="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32387599493272"/>
                      <c:h val="0.187615705782058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B7C-4E1B-86F2-2EB6DE6C2603}"/>
                </c:ext>
              </c:extLst>
            </c:dLbl>
            <c:dLbl>
              <c:idx val="10"/>
              <c:layout>
                <c:manualLayout>
                  <c:x val="0.13936120050325179"/>
                  <c:y val="1.0288032312918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B7C-4E1B-86F2-2EB6DE6C2603}"/>
                </c:ext>
              </c:extLst>
            </c:dLbl>
            <c:dLbl>
              <c:idx val="11"/>
              <c:layout>
                <c:manualLayout>
                  <c:x val="0.20559226608895562"/>
                  <c:y val="7.2016475490197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B7C-4E1B-86F2-2EB6DE6C2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НДФЛ-</c:v>
                </c:pt>
                <c:pt idx="1">
                  <c:v>Упрощенная система налогооблажения</c:v>
                </c:pt>
                <c:pt idx="2">
                  <c:v>Патентная система-</c:v>
                </c:pt>
                <c:pt idx="3">
                  <c:v>Госпошлина-</c:v>
                </c:pt>
                <c:pt idx="4">
                  <c:v>Негативное воздействие</c:v>
                </c:pt>
                <c:pt idx="5">
                  <c:v>Продажа мат.активов</c:v>
                </c:pt>
                <c:pt idx="6">
                  <c:v>Акцизы</c:v>
                </c:pt>
                <c:pt idx="7">
                  <c:v>ЕНВД</c:v>
                </c:pt>
                <c:pt idx="8">
                  <c:v>ЕСХН</c:v>
                </c:pt>
                <c:pt idx="9">
                  <c:v>Доходы от использования имущества</c:v>
                </c:pt>
                <c:pt idx="10">
                  <c:v>Штрафы</c:v>
                </c:pt>
                <c:pt idx="11">
                  <c:v>налог на профессиональный доход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39735</c:v>
                </c:pt>
                <c:pt idx="1">
                  <c:v>11035.3</c:v>
                </c:pt>
                <c:pt idx="2">
                  <c:v>700</c:v>
                </c:pt>
                <c:pt idx="3">
                  <c:v>350</c:v>
                </c:pt>
                <c:pt idx="4">
                  <c:v>1550</c:v>
                </c:pt>
                <c:pt idx="5">
                  <c:v>1000</c:v>
                </c:pt>
                <c:pt idx="6">
                  <c:v>20556</c:v>
                </c:pt>
                <c:pt idx="7">
                  <c:v>1000</c:v>
                </c:pt>
                <c:pt idx="8">
                  <c:v>1374.4</c:v>
                </c:pt>
                <c:pt idx="9">
                  <c:v>2400</c:v>
                </c:pt>
                <c:pt idx="10">
                  <c:v>250</c:v>
                </c:pt>
                <c:pt idx="11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B7C-4E1B-86F2-2EB6DE6C260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4D1-4331-953C-2CA231967A61}"/>
              </c:ext>
            </c:extLst>
          </c:dPt>
          <c:dPt>
            <c:idx val="1"/>
            <c:invertIfNegative val="0"/>
            <c:bubble3D val="0"/>
            <c:spPr>
              <a:solidFill>
                <a:srgbClr val="1C40F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4D1-4331-953C-2CA231967A6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4D1-4331-953C-2CA231967A61}"/>
              </c:ext>
            </c:extLst>
          </c:dPt>
          <c:dPt>
            <c:idx val="3"/>
            <c:invertIfNegative val="0"/>
            <c:bubble3D val="0"/>
            <c:spPr>
              <a:solidFill>
                <a:srgbClr val="E7F46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4D1-4331-953C-2CA231967A6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4D1-4331-953C-2CA231967A61}"/>
              </c:ext>
            </c:extLst>
          </c:dPt>
          <c:dLbls>
            <c:dLbl>
              <c:idx val="0"/>
              <c:layout>
                <c:manualLayout>
                  <c:x val="4.6296296296295903E-3"/>
                  <c:y val="-0.2182539682539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D1-4331-953C-2CA231967A61}"/>
                </c:ext>
              </c:extLst>
            </c:dLbl>
            <c:dLbl>
              <c:idx val="1"/>
              <c:layout>
                <c:manualLayout>
                  <c:x val="0.13028443700961959"/>
                  <c:y val="-0.35259052218435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09579266663523"/>
                      <c:h val="8.1465607938248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D1-4331-953C-2CA231967A61}"/>
                </c:ext>
              </c:extLst>
            </c:dLbl>
            <c:dLbl>
              <c:idx val="2"/>
              <c:layout>
                <c:manualLayout>
                  <c:x val="3.6120386253698088E-2"/>
                  <c:y val="-0.3708765657092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D1-4331-953C-2CA231967A61}"/>
                </c:ext>
              </c:extLst>
            </c:dLbl>
            <c:dLbl>
              <c:idx val="3"/>
              <c:layout>
                <c:manualLayout>
                  <c:x val="1.2974051896207678E-2"/>
                  <c:y val="-0.34101857520974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02794411177641E-2"/>
                      <c:h val="5.8087201125175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4D1-4331-953C-2CA231967A61}"/>
                </c:ext>
              </c:extLst>
            </c:dLbl>
            <c:dLbl>
              <c:idx val="4"/>
              <c:layout>
                <c:manualLayout>
                  <c:x val="7.4794819809200552E-2"/>
                  <c:y val="-0.43670886075949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D1-4331-953C-2CA23196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  <c:pt idx="3">
                  <c:v>2022г.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38090.6</c:v>
                </c:pt>
                <c:pt idx="1">
                  <c:v>42914</c:v>
                </c:pt>
                <c:pt idx="2" formatCode="0.0">
                  <c:v>39735</c:v>
                </c:pt>
                <c:pt idx="3" formatCode="0.0">
                  <c:v>40550</c:v>
                </c:pt>
                <c:pt idx="4" formatCode="0.0">
                  <c:v>41850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4D1-4331-953C-2CA231967A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28416"/>
        <c:axId val="36442496"/>
        <c:axId val="0"/>
      </c:bar3DChart>
      <c:catAx>
        <c:axId val="3642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42496"/>
        <c:crosses val="autoZero"/>
        <c:auto val="1"/>
        <c:lblAlgn val="ctr"/>
        <c:lblOffset val="100"/>
        <c:noMultiLvlLbl val="0"/>
      </c:catAx>
      <c:valAx>
        <c:axId val="364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ADC-49BA-8118-A3ED6CC83928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ADC-49BA-8118-A3ED6CC83928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ADC-49BA-8118-A3ED6CC8392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ADC-49BA-8118-A3ED6CC83928}"/>
              </c:ext>
            </c:extLst>
          </c:dPt>
          <c:dLbls>
            <c:dLbl>
              <c:idx val="0"/>
              <c:layout>
                <c:manualLayout>
                  <c:x val="1.8018018018018021E-2"/>
                  <c:y val="-0.37751004016064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DC-49BA-8118-A3ED6CC83928}"/>
                </c:ext>
              </c:extLst>
            </c:dLbl>
            <c:dLbl>
              <c:idx val="1"/>
              <c:layout>
                <c:manualLayout>
                  <c:x val="2.1621621621621585E-2"/>
                  <c:y val="-0.41499330655957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DC-49BA-8118-A3ED6CC83928}"/>
                </c:ext>
              </c:extLst>
            </c:dLbl>
            <c:dLbl>
              <c:idx val="2"/>
              <c:layout>
                <c:manualLayout>
                  <c:x val="3.6036036036035904E-2"/>
                  <c:y val="-0.44979919678714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DC-49BA-8118-A3ED6CC83928}"/>
                </c:ext>
              </c:extLst>
            </c:dLbl>
            <c:dLbl>
              <c:idx val="3"/>
              <c:layout>
                <c:manualLayout>
                  <c:x val="5.9459459459459324E-2"/>
                  <c:y val="-0.46050870147255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DC-49BA-8118-A3ED6CC83928}"/>
                </c:ext>
              </c:extLst>
            </c:dLbl>
            <c:dLbl>
              <c:idx val="4"/>
              <c:layout>
                <c:manualLayout>
                  <c:x val="2.3953302266155368E-2"/>
                  <c:y val="-0.44617569268483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DC-49BA-8118-A3ED6CC83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16725.3</c:v>
                </c:pt>
                <c:pt idx="1">
                  <c:v>18575.400000000001</c:v>
                </c:pt>
                <c:pt idx="2">
                  <c:v>20556</c:v>
                </c:pt>
                <c:pt idx="3">
                  <c:v>22840.7</c:v>
                </c:pt>
                <c:pt idx="4">
                  <c:v>22840.7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DC-49BA-8118-A3ED6CC83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04480"/>
        <c:axId val="36806016"/>
        <c:axId val="0"/>
      </c:bar3DChart>
      <c:catAx>
        <c:axId val="3680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06016"/>
        <c:crosses val="autoZero"/>
        <c:auto val="1"/>
        <c:lblAlgn val="ctr"/>
        <c:lblOffset val="100"/>
        <c:noMultiLvlLbl val="0"/>
      </c:catAx>
      <c:valAx>
        <c:axId val="368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0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31F-4F4B-B908-8FDE923C159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31F-4F4B-B908-8FDE923C159A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31F-4F4B-B908-8FDE923C159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31F-4F4B-B908-8FDE923C159A}"/>
              </c:ext>
            </c:extLst>
          </c:dPt>
          <c:dLbls>
            <c:dLbl>
              <c:idx val="0"/>
              <c:layout>
                <c:manualLayout>
                  <c:x val="1.4165559982293055E-2"/>
                  <c:y val="-0.2914389799635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1F-4F4B-B908-8FDE923C159A}"/>
                </c:ext>
              </c:extLst>
            </c:dLbl>
            <c:dLbl>
              <c:idx val="1"/>
              <c:layout>
                <c:manualLayout>
                  <c:x val="2.8331119964586041E-2"/>
                  <c:y val="-0.3181542197935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1F-4F4B-B908-8FDE923C159A}"/>
                </c:ext>
              </c:extLst>
            </c:dLbl>
            <c:dLbl>
              <c:idx val="2"/>
              <c:layout>
                <c:manualLayout>
                  <c:x val="2.8331119964586111E-2"/>
                  <c:y val="-0.46873102610807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1F-4F4B-B908-8FDE923C159A}"/>
                </c:ext>
              </c:extLst>
            </c:dLbl>
            <c:dLbl>
              <c:idx val="3"/>
              <c:layout>
                <c:manualLayout>
                  <c:x val="6.9057104913678544E-2"/>
                  <c:y val="-0.47844565877352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1F-4F4B-B908-8FDE923C159A}"/>
                </c:ext>
              </c:extLst>
            </c:dLbl>
            <c:dLbl>
              <c:idx val="4"/>
              <c:layout>
                <c:manualLayout>
                  <c:x val="6.6223828329730436E-2"/>
                  <c:y val="-0.45617457657368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1F-4F4B-B908-8FDE923C1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5370.3</c:v>
                </c:pt>
                <c:pt idx="1">
                  <c:v>7582.2</c:v>
                </c:pt>
                <c:pt idx="2">
                  <c:v>11035.3</c:v>
                </c:pt>
                <c:pt idx="3" formatCode="0.0">
                  <c:v>11100</c:v>
                </c:pt>
                <c:pt idx="4" formatCode="0.0">
                  <c:v>11200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1F-4F4B-B908-8FDE923C1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65152"/>
        <c:axId val="36866688"/>
        <c:axId val="0"/>
      </c:bar3DChart>
      <c:catAx>
        <c:axId val="3686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66688"/>
        <c:crosses val="autoZero"/>
        <c:auto val="1"/>
        <c:lblAlgn val="ctr"/>
        <c:lblOffset val="100"/>
        <c:noMultiLvlLbl val="0"/>
      </c:catAx>
      <c:valAx>
        <c:axId val="3686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6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8A9-4932-82C8-6FBD22EC6F3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A9-4932-82C8-6FBD22EC6F3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A9-4932-82C8-6FBD22EC6F3A}"/>
              </c:ext>
            </c:extLst>
          </c:dPt>
          <c:dLbls>
            <c:dLbl>
              <c:idx val="0"/>
              <c:layout>
                <c:manualLayout>
                  <c:x val="3.1905961376994155E-2"/>
                  <c:y val="-0.4625850340136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A9-4932-82C8-6FBD22EC6F3A}"/>
                </c:ext>
              </c:extLst>
            </c:dLbl>
            <c:dLbl>
              <c:idx val="1"/>
              <c:layout>
                <c:manualLayout>
                  <c:x val="3.5264483627204031E-2"/>
                  <c:y val="-0.43784786641929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A9-4932-82C8-6FBD22EC6F3A}"/>
                </c:ext>
              </c:extLst>
            </c:dLbl>
            <c:dLbl>
              <c:idx val="2"/>
              <c:layout>
                <c:manualLayout>
                  <c:x val="4.1052762618892548E-2"/>
                  <c:y val="-0.20723397671073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A9-4932-82C8-6FBD22EC6F3A}"/>
                </c:ext>
              </c:extLst>
            </c:dLbl>
            <c:dLbl>
              <c:idx val="3"/>
              <c:layout>
                <c:manualLayout>
                  <c:x val="3.0226700251888908E-2"/>
                  <c:y val="-7.421150278293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A9-4932-82C8-6FBD22EC6F3A}"/>
                </c:ext>
              </c:extLst>
            </c:dLbl>
            <c:dLbl>
              <c:idx val="4"/>
              <c:layout>
                <c:manualLayout>
                  <c:x val="9.0861893022879791E-3"/>
                  <c:y val="-0.10900678096874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A9-4932-82C8-6FBD22EC6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4847.3</c:v>
                </c:pt>
                <c:pt idx="1">
                  <c:v>3954.4</c:v>
                </c:pt>
                <c:pt idx="2">
                  <c:v>1000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A9-4932-82C8-6FBD22EC6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874112"/>
        <c:axId val="36875648"/>
        <c:axId val="0"/>
      </c:bar3DChart>
      <c:catAx>
        <c:axId val="368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75648"/>
        <c:crosses val="autoZero"/>
        <c:auto val="1"/>
        <c:lblAlgn val="ctr"/>
        <c:lblOffset val="100"/>
        <c:noMultiLvlLbl val="0"/>
      </c:catAx>
      <c:valAx>
        <c:axId val="3687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8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008C-4C66-92D9-F3657FC5C9F0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08C-4C66-92D9-F3657FC5C9F0}"/>
              </c:ext>
            </c:extLst>
          </c:dPt>
          <c:dPt>
            <c:idx val="2"/>
            <c:invertIfNegative val="0"/>
            <c:bubble3D val="0"/>
            <c:spPr>
              <a:solidFill>
                <a:srgbClr val="E7F46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08C-4C66-92D9-F3657FC5C9F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08C-4C66-92D9-F3657FC5C9F0}"/>
              </c:ext>
            </c:extLst>
          </c:dPt>
          <c:dLbls>
            <c:dLbl>
              <c:idx val="0"/>
              <c:layout>
                <c:manualLayout>
                  <c:x val="1.4796547472256404E-2"/>
                  <c:y val="-0.441083805923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8C-4C66-92D9-F3657FC5C9F0}"/>
                </c:ext>
              </c:extLst>
            </c:dLbl>
            <c:dLbl>
              <c:idx val="1"/>
              <c:layout>
                <c:manualLayout>
                  <c:x val="4.9321824907521648E-2"/>
                  <c:y val="-0.4007561436672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8C-4C66-92D9-F3657FC5C9F0}"/>
                </c:ext>
              </c:extLst>
            </c:dLbl>
            <c:dLbl>
              <c:idx val="2"/>
              <c:layout>
                <c:manualLayout>
                  <c:x val="4.2745581586518581E-2"/>
                  <c:y val="-0.3402646502835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8C-4C66-92D9-F3657FC5C9F0}"/>
                </c:ext>
              </c:extLst>
            </c:dLbl>
            <c:dLbl>
              <c:idx val="3"/>
              <c:layout>
                <c:manualLayout>
                  <c:x val="3.7542387189235409E-2"/>
                  <c:y val="-0.36392571511704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8C-4C66-92D9-F3657FC5C9F0}"/>
                </c:ext>
              </c:extLst>
            </c:dLbl>
            <c:dLbl>
              <c:idx val="4"/>
              <c:layout>
                <c:manualLayout>
                  <c:x val="1.4429197970641241E-3"/>
                  <c:y val="-0.42637708900688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8C-4C66-92D9-F3657FC5C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904.8</c:v>
                </c:pt>
                <c:pt idx="1">
                  <c:v>791</c:v>
                </c:pt>
                <c:pt idx="2" formatCode="0.0">
                  <c:v>700</c:v>
                </c:pt>
                <c:pt idx="3" formatCode="0.0">
                  <c:v>720</c:v>
                </c:pt>
                <c:pt idx="4" formatCode="0.0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8C-4C66-92D9-F3657FC5C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677312"/>
        <c:axId val="37679104"/>
        <c:axId val="0"/>
      </c:bar3DChart>
      <c:catAx>
        <c:axId val="376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9104"/>
        <c:crosses val="autoZero"/>
        <c:auto val="1"/>
        <c:lblAlgn val="ctr"/>
        <c:lblOffset val="100"/>
        <c:noMultiLvlLbl val="0"/>
      </c:catAx>
      <c:valAx>
        <c:axId val="3767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7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DEA-40F7-85A0-58F86451C4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DEA-40F7-85A0-58F86451C43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DEA-40F7-85A0-58F86451C43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DEA-40F7-85A0-58F86451C43E}"/>
              </c:ext>
            </c:extLst>
          </c:dPt>
          <c:dLbls>
            <c:dLbl>
              <c:idx val="0"/>
              <c:layout>
                <c:manualLayout>
                  <c:x val="4.4665012406947889E-2"/>
                  <c:y val="-0.4595238095238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EA-40F7-85A0-58F86451C43E}"/>
                </c:ext>
              </c:extLst>
            </c:dLbl>
            <c:dLbl>
              <c:idx val="1"/>
              <c:layout>
                <c:manualLayout>
                  <c:x val="3.9031775820708971E-2"/>
                  <c:y val="-0.328291317861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A-40F7-85A0-58F86451C43E}"/>
                </c:ext>
              </c:extLst>
            </c:dLbl>
            <c:dLbl>
              <c:idx val="2"/>
              <c:layout>
                <c:manualLayout>
                  <c:x val="4.7973531844499651E-2"/>
                  <c:y val="-0.2880952380952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A-40F7-85A0-58F86451C43E}"/>
                </c:ext>
              </c:extLst>
            </c:dLbl>
            <c:dLbl>
              <c:idx val="3"/>
              <c:layout>
                <c:manualLayout>
                  <c:x val="4.660358266760195E-2"/>
                  <c:y val="-0.34271704023898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EA-40F7-85A0-58F86451C43E}"/>
                </c:ext>
              </c:extLst>
            </c:dLbl>
            <c:dLbl>
              <c:idx val="4"/>
              <c:layout>
                <c:manualLayout>
                  <c:x val="7.6474749244398357E-2"/>
                  <c:y val="-0.3159663029269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EA-40F7-85A0-58F86451C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2606</c:v>
                </c:pt>
                <c:pt idx="1">
                  <c:v>1565.1</c:v>
                </c:pt>
                <c:pt idx="2">
                  <c:v>1374.4</c:v>
                </c:pt>
                <c:pt idx="3">
                  <c:v>1238.9000000000001</c:v>
                </c:pt>
                <c:pt idx="4">
                  <c:v>1308.4000000000001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EA-40F7-85A0-58F86451C4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762944"/>
        <c:axId val="37764480"/>
        <c:axId val="0"/>
      </c:bar3DChart>
      <c:catAx>
        <c:axId val="377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64480"/>
        <c:crosses val="autoZero"/>
        <c:auto val="1"/>
        <c:lblAlgn val="ctr"/>
        <c:lblOffset val="100"/>
        <c:noMultiLvlLbl val="0"/>
      </c:catAx>
      <c:valAx>
        <c:axId val="3776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FFAC-B910-4562-A4A0-631BD93621A8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238F56-FD69-474D-9A05-30EBE01194C4}">
      <dgm:prSet phldrT="[Текст]"/>
      <dgm:spPr>
        <a:xfrm>
          <a:off x="3120390" y="1416843"/>
          <a:ext cx="2674620" cy="944562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gm:t>
    </dgm:pt>
    <dgm:pt modelId="{91BE232A-18E6-484E-84C9-A1BF6D6D11B9}" type="parTrans" cxnId="{F74B6B29-110B-45F1-AE56-F21845C73C82}">
      <dgm:prSet/>
      <dgm:spPr/>
      <dgm:t>
        <a:bodyPr/>
        <a:lstStyle/>
        <a:p>
          <a:endParaRPr lang="ru-RU"/>
        </a:p>
      </dgm:t>
    </dgm:pt>
    <dgm:pt modelId="{AB468F59-D68C-449C-8B88-C18EFC29E921}" type="sibTrans" cxnId="{F74B6B29-110B-45F1-AE56-F21845C73C82}">
      <dgm:prSet/>
      <dgm:spPr/>
      <dgm:t>
        <a:bodyPr/>
        <a:lstStyle/>
        <a:p>
          <a:endParaRPr lang="ru-RU"/>
        </a:p>
      </dgm:t>
    </dgm:pt>
    <dgm:pt modelId="{903A1E06-04F3-4802-A549-E4DD40B5B099}">
      <dgm:prSet phldrT="[Текст]"/>
      <dgm:spPr>
        <a:xfrm rot="16200000">
          <a:off x="1284287" y="-128428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gm:t>
    </dgm:pt>
    <dgm:pt modelId="{C728C641-633E-4620-8A4E-43A0DF583356}" type="parTrans" cxnId="{9C831B7E-DF3B-4E8D-88AA-E9213D25D535}">
      <dgm:prSet/>
      <dgm:spPr/>
      <dgm:t>
        <a:bodyPr/>
        <a:lstStyle/>
        <a:p>
          <a:endParaRPr lang="ru-RU"/>
        </a:p>
      </dgm:t>
    </dgm:pt>
    <dgm:pt modelId="{E2F8A839-3951-46D3-9726-04AD00D048FB}" type="sibTrans" cxnId="{9C831B7E-DF3B-4E8D-88AA-E9213D25D535}">
      <dgm:prSet/>
      <dgm:spPr/>
      <dgm:t>
        <a:bodyPr/>
        <a:lstStyle/>
        <a:p>
          <a:endParaRPr lang="ru-RU"/>
        </a:p>
      </dgm:t>
    </dgm:pt>
    <dgm:pt modelId="{37373C8F-8267-4638-9E67-DF7944394953}">
      <dgm:prSet phldrT="[Текст]"/>
      <dgm:spPr>
        <a:xfrm>
          <a:off x="4457700" y="0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gm:t>
    </dgm:pt>
    <dgm:pt modelId="{414E0C78-B22E-4F52-BB29-0DFF499BA730}" type="parTrans" cxnId="{ECBF6415-2087-4AC2-A139-72690635CA57}">
      <dgm:prSet/>
      <dgm:spPr/>
      <dgm:t>
        <a:bodyPr/>
        <a:lstStyle/>
        <a:p>
          <a:endParaRPr lang="ru-RU"/>
        </a:p>
      </dgm:t>
    </dgm:pt>
    <dgm:pt modelId="{14A93105-2445-4CCB-B3A0-54DCF027B489}" type="sibTrans" cxnId="{ECBF6415-2087-4AC2-A139-72690635CA57}">
      <dgm:prSet/>
      <dgm:spPr/>
      <dgm:t>
        <a:bodyPr/>
        <a:lstStyle/>
        <a:p>
          <a:endParaRPr lang="ru-RU"/>
        </a:p>
      </dgm:t>
    </dgm:pt>
    <dgm:pt modelId="{771886F9-D9F7-4FE6-A233-77FF87BFA302}">
      <dgm:prSet phldrT="[Текст]"/>
      <dgm:spPr>
        <a:xfrm rot="10800000">
          <a:off x="0" y="1889125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gm:t>
    </dgm:pt>
    <dgm:pt modelId="{C44BAB64-2BC9-43EB-9782-8A17AF01069D}" type="parTrans" cxnId="{04EA11FA-50C3-4073-9128-D7A25AA52761}">
      <dgm:prSet/>
      <dgm:spPr/>
      <dgm:t>
        <a:bodyPr/>
        <a:lstStyle/>
        <a:p>
          <a:endParaRPr lang="ru-RU"/>
        </a:p>
      </dgm:t>
    </dgm:pt>
    <dgm:pt modelId="{594F0613-7B55-4C93-B096-57B49BB70ABA}" type="sibTrans" cxnId="{04EA11FA-50C3-4073-9128-D7A25AA52761}">
      <dgm:prSet/>
      <dgm:spPr/>
      <dgm:t>
        <a:bodyPr/>
        <a:lstStyle/>
        <a:p>
          <a:endParaRPr lang="ru-RU"/>
        </a:p>
      </dgm:t>
    </dgm:pt>
    <dgm:pt modelId="{0B9B3432-27AC-4349-B86D-D007E46B35D1}">
      <dgm:prSet phldrT="[Текст]"/>
      <dgm:spPr>
        <a:xfrm rot="5400000">
          <a:off x="5741987" y="60483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gm:t>
    </dgm:pt>
    <dgm:pt modelId="{C591E4CF-D286-4866-B150-CB79FC11291D}" type="parTrans" cxnId="{47C5323C-6EB1-47C9-B549-C4DD832AAD78}">
      <dgm:prSet/>
      <dgm:spPr/>
      <dgm:t>
        <a:bodyPr/>
        <a:lstStyle/>
        <a:p>
          <a:endParaRPr lang="ru-RU"/>
        </a:p>
      </dgm:t>
    </dgm:pt>
    <dgm:pt modelId="{C6D6AF20-0E68-445E-A6DA-AE66BD2C4959}" type="sibTrans" cxnId="{47C5323C-6EB1-47C9-B549-C4DD832AAD78}">
      <dgm:prSet/>
      <dgm:spPr/>
      <dgm:t>
        <a:bodyPr/>
        <a:lstStyle/>
        <a:p>
          <a:endParaRPr lang="ru-RU"/>
        </a:p>
      </dgm:t>
    </dgm:pt>
    <dgm:pt modelId="{FAC18E0B-BDB4-41DE-974E-9EB412EA94B6}" type="pres">
      <dgm:prSet presAssocID="{83E6FFAC-B910-4562-A4A0-631BD93621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C132F-1E29-4CF3-A445-FC84935A07F5}" type="pres">
      <dgm:prSet presAssocID="{83E6FFAC-B910-4562-A4A0-631BD93621A8}" presName="matrix" presStyleCnt="0"/>
      <dgm:spPr/>
    </dgm:pt>
    <dgm:pt modelId="{D20E5B9C-4F58-4BB6-92BE-EE47C49BDF07}" type="pres">
      <dgm:prSet presAssocID="{83E6FFAC-B910-4562-A4A0-631BD93621A8}" presName="tile1" presStyleLbl="node1" presStyleIdx="0" presStyleCnt="4"/>
      <dgm:spPr/>
      <dgm:t>
        <a:bodyPr/>
        <a:lstStyle/>
        <a:p>
          <a:endParaRPr lang="ru-RU"/>
        </a:p>
      </dgm:t>
    </dgm:pt>
    <dgm:pt modelId="{D6B605A9-9BA6-45EB-8669-05FCC8898862}" type="pres">
      <dgm:prSet presAssocID="{83E6FFAC-B910-4562-A4A0-631BD93621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145E2-FEBD-4B5F-926D-B519D776D271}" type="pres">
      <dgm:prSet presAssocID="{83E6FFAC-B910-4562-A4A0-631BD93621A8}" presName="tile2" presStyleLbl="node1" presStyleIdx="1" presStyleCnt="4"/>
      <dgm:spPr/>
      <dgm:t>
        <a:bodyPr/>
        <a:lstStyle/>
        <a:p>
          <a:endParaRPr lang="ru-RU"/>
        </a:p>
      </dgm:t>
    </dgm:pt>
    <dgm:pt modelId="{5F3820E0-CE90-499F-89C9-871015AB3983}" type="pres">
      <dgm:prSet presAssocID="{83E6FFAC-B910-4562-A4A0-631BD93621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65EC-0331-4788-B4B9-A2D6C644324C}" type="pres">
      <dgm:prSet presAssocID="{83E6FFAC-B910-4562-A4A0-631BD93621A8}" presName="tile3" presStyleLbl="node1" presStyleIdx="2" presStyleCnt="4"/>
      <dgm:spPr/>
      <dgm:t>
        <a:bodyPr/>
        <a:lstStyle/>
        <a:p>
          <a:endParaRPr lang="ru-RU"/>
        </a:p>
      </dgm:t>
    </dgm:pt>
    <dgm:pt modelId="{0BF78BBF-4FB5-4B69-BCAE-23AA28384308}" type="pres">
      <dgm:prSet presAssocID="{83E6FFAC-B910-4562-A4A0-631BD93621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588A-5AB0-4EF3-A5CC-9C25348902FD}" type="pres">
      <dgm:prSet presAssocID="{83E6FFAC-B910-4562-A4A0-631BD93621A8}" presName="tile4" presStyleLbl="node1" presStyleIdx="3" presStyleCnt="4"/>
      <dgm:spPr/>
      <dgm:t>
        <a:bodyPr/>
        <a:lstStyle/>
        <a:p>
          <a:endParaRPr lang="ru-RU"/>
        </a:p>
      </dgm:t>
    </dgm:pt>
    <dgm:pt modelId="{D22C67CC-AFE5-488A-A12F-06C73AAECC87}" type="pres">
      <dgm:prSet presAssocID="{83E6FFAC-B910-4562-A4A0-631BD93621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4C41B-0049-4D54-9B53-70C93AB95699}" type="pres">
      <dgm:prSet presAssocID="{83E6FFAC-B910-4562-A4A0-631BD93621A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B6B29-110B-45F1-AE56-F21845C73C82}" srcId="{83E6FFAC-B910-4562-A4A0-631BD93621A8}" destId="{95238F56-FD69-474D-9A05-30EBE01194C4}" srcOrd="0" destOrd="0" parTransId="{91BE232A-18E6-484E-84C9-A1BF6D6D11B9}" sibTransId="{AB468F59-D68C-449C-8B88-C18EFC29E921}"/>
    <dgm:cxn modelId="{04EA11FA-50C3-4073-9128-D7A25AA52761}" srcId="{95238F56-FD69-474D-9A05-30EBE01194C4}" destId="{771886F9-D9F7-4FE6-A233-77FF87BFA302}" srcOrd="2" destOrd="0" parTransId="{C44BAB64-2BC9-43EB-9782-8A17AF01069D}" sibTransId="{594F0613-7B55-4C93-B096-57B49BB70ABA}"/>
    <dgm:cxn modelId="{404D2113-38D1-4119-8727-C872FC246BF8}" type="presOf" srcId="{903A1E06-04F3-4802-A549-E4DD40B5B099}" destId="{D6B605A9-9BA6-45EB-8669-05FCC8898862}" srcOrd="1" destOrd="0" presId="urn:microsoft.com/office/officeart/2005/8/layout/matrix1"/>
    <dgm:cxn modelId="{5D2911EB-30E6-4816-898A-A2A35988B29F}" type="presOf" srcId="{37373C8F-8267-4638-9E67-DF7944394953}" destId="{5F3820E0-CE90-499F-89C9-871015AB3983}" srcOrd="1" destOrd="0" presId="urn:microsoft.com/office/officeart/2005/8/layout/matrix1"/>
    <dgm:cxn modelId="{47C5323C-6EB1-47C9-B549-C4DD832AAD78}" srcId="{95238F56-FD69-474D-9A05-30EBE01194C4}" destId="{0B9B3432-27AC-4349-B86D-D007E46B35D1}" srcOrd="3" destOrd="0" parTransId="{C591E4CF-D286-4866-B150-CB79FC11291D}" sibTransId="{C6D6AF20-0E68-445E-A6DA-AE66BD2C4959}"/>
    <dgm:cxn modelId="{596BD21D-02F2-4F8C-A815-DFBE9B8BC7AC}" type="presOf" srcId="{95238F56-FD69-474D-9A05-30EBE01194C4}" destId="{2574C41B-0049-4D54-9B53-70C93AB95699}" srcOrd="0" destOrd="0" presId="urn:microsoft.com/office/officeart/2005/8/layout/matrix1"/>
    <dgm:cxn modelId="{05D794DE-B833-4D9A-8CC3-A7A1B5A47D91}" type="presOf" srcId="{903A1E06-04F3-4802-A549-E4DD40B5B099}" destId="{D20E5B9C-4F58-4BB6-92BE-EE47C49BDF07}" srcOrd="0" destOrd="0" presId="urn:microsoft.com/office/officeart/2005/8/layout/matrix1"/>
    <dgm:cxn modelId="{4E88D1D6-6974-444F-9A75-86272A9E0E98}" type="presOf" srcId="{37373C8F-8267-4638-9E67-DF7944394953}" destId="{5BD145E2-FEBD-4B5F-926D-B519D776D271}" srcOrd="0" destOrd="0" presId="urn:microsoft.com/office/officeart/2005/8/layout/matrix1"/>
    <dgm:cxn modelId="{FCEFCEA5-041D-415C-A24B-64781F4C4277}" type="presOf" srcId="{771886F9-D9F7-4FE6-A233-77FF87BFA302}" destId="{0BF78BBF-4FB5-4B69-BCAE-23AA28384308}" srcOrd="1" destOrd="0" presId="urn:microsoft.com/office/officeart/2005/8/layout/matrix1"/>
    <dgm:cxn modelId="{35AEB243-2244-4E25-B064-97B4AC7ED2C3}" type="presOf" srcId="{0B9B3432-27AC-4349-B86D-D007E46B35D1}" destId="{8941588A-5AB0-4EF3-A5CC-9C25348902FD}" srcOrd="0" destOrd="0" presId="urn:microsoft.com/office/officeart/2005/8/layout/matrix1"/>
    <dgm:cxn modelId="{2AE84051-223F-42BA-8DD2-83DD2B3F4F4A}" type="presOf" srcId="{0B9B3432-27AC-4349-B86D-D007E46B35D1}" destId="{D22C67CC-AFE5-488A-A12F-06C73AAECC87}" srcOrd="1" destOrd="0" presId="urn:microsoft.com/office/officeart/2005/8/layout/matrix1"/>
    <dgm:cxn modelId="{ECBF6415-2087-4AC2-A139-72690635CA57}" srcId="{95238F56-FD69-474D-9A05-30EBE01194C4}" destId="{37373C8F-8267-4638-9E67-DF7944394953}" srcOrd="1" destOrd="0" parTransId="{414E0C78-B22E-4F52-BB29-0DFF499BA730}" sibTransId="{14A93105-2445-4CCB-B3A0-54DCF027B489}"/>
    <dgm:cxn modelId="{A8958335-1478-432F-B0C6-67898464568D}" type="presOf" srcId="{83E6FFAC-B910-4562-A4A0-631BD93621A8}" destId="{FAC18E0B-BDB4-41DE-974E-9EB412EA94B6}" srcOrd="0" destOrd="0" presId="urn:microsoft.com/office/officeart/2005/8/layout/matrix1"/>
    <dgm:cxn modelId="{9C831B7E-DF3B-4E8D-88AA-E9213D25D535}" srcId="{95238F56-FD69-474D-9A05-30EBE01194C4}" destId="{903A1E06-04F3-4802-A549-E4DD40B5B099}" srcOrd="0" destOrd="0" parTransId="{C728C641-633E-4620-8A4E-43A0DF583356}" sibTransId="{E2F8A839-3951-46D3-9726-04AD00D048FB}"/>
    <dgm:cxn modelId="{7850E8F1-2449-4471-91CB-ED6FC8FC4468}" type="presOf" srcId="{771886F9-D9F7-4FE6-A233-77FF87BFA302}" destId="{70F265EC-0331-4788-B4B9-A2D6C644324C}" srcOrd="0" destOrd="0" presId="urn:microsoft.com/office/officeart/2005/8/layout/matrix1"/>
    <dgm:cxn modelId="{F144B43D-8DDC-4A64-BB0D-9D68F1851DDF}" type="presParOf" srcId="{FAC18E0B-BDB4-41DE-974E-9EB412EA94B6}" destId="{D39C132F-1E29-4CF3-A445-FC84935A07F5}" srcOrd="0" destOrd="0" presId="urn:microsoft.com/office/officeart/2005/8/layout/matrix1"/>
    <dgm:cxn modelId="{3014A6FA-2147-480C-8890-3882049233DD}" type="presParOf" srcId="{D39C132F-1E29-4CF3-A445-FC84935A07F5}" destId="{D20E5B9C-4F58-4BB6-92BE-EE47C49BDF07}" srcOrd="0" destOrd="0" presId="urn:microsoft.com/office/officeart/2005/8/layout/matrix1"/>
    <dgm:cxn modelId="{E84FCF9C-738A-4864-A87D-62D1745688D9}" type="presParOf" srcId="{D39C132F-1E29-4CF3-A445-FC84935A07F5}" destId="{D6B605A9-9BA6-45EB-8669-05FCC8898862}" srcOrd="1" destOrd="0" presId="urn:microsoft.com/office/officeart/2005/8/layout/matrix1"/>
    <dgm:cxn modelId="{00C93885-6F23-44CD-BD4C-4B998A3068AA}" type="presParOf" srcId="{D39C132F-1E29-4CF3-A445-FC84935A07F5}" destId="{5BD145E2-FEBD-4B5F-926D-B519D776D271}" srcOrd="2" destOrd="0" presId="urn:microsoft.com/office/officeart/2005/8/layout/matrix1"/>
    <dgm:cxn modelId="{5434DF43-4181-427D-8E66-C149611A6D8A}" type="presParOf" srcId="{D39C132F-1E29-4CF3-A445-FC84935A07F5}" destId="{5F3820E0-CE90-499F-89C9-871015AB3983}" srcOrd="3" destOrd="0" presId="urn:microsoft.com/office/officeart/2005/8/layout/matrix1"/>
    <dgm:cxn modelId="{1613AE3F-1FA2-4794-BA71-936FE4B3BA68}" type="presParOf" srcId="{D39C132F-1E29-4CF3-A445-FC84935A07F5}" destId="{70F265EC-0331-4788-B4B9-A2D6C644324C}" srcOrd="4" destOrd="0" presId="urn:microsoft.com/office/officeart/2005/8/layout/matrix1"/>
    <dgm:cxn modelId="{04C3A396-77AD-4FC3-8509-2F5DEAA4672D}" type="presParOf" srcId="{D39C132F-1E29-4CF3-A445-FC84935A07F5}" destId="{0BF78BBF-4FB5-4B69-BCAE-23AA28384308}" srcOrd="5" destOrd="0" presId="urn:microsoft.com/office/officeart/2005/8/layout/matrix1"/>
    <dgm:cxn modelId="{AD37CB46-FDDB-405A-ABAF-3963B514A4C6}" type="presParOf" srcId="{D39C132F-1E29-4CF3-A445-FC84935A07F5}" destId="{8941588A-5AB0-4EF3-A5CC-9C25348902FD}" srcOrd="6" destOrd="0" presId="urn:microsoft.com/office/officeart/2005/8/layout/matrix1"/>
    <dgm:cxn modelId="{E3ADFE0A-D7F5-461E-95F8-55D24F020AB2}" type="presParOf" srcId="{D39C132F-1E29-4CF3-A445-FC84935A07F5}" destId="{D22C67CC-AFE5-488A-A12F-06C73AAECC87}" srcOrd="7" destOrd="0" presId="urn:microsoft.com/office/officeart/2005/8/layout/matrix1"/>
    <dgm:cxn modelId="{7A0F9249-F3CD-4E48-9782-BBF5971A86B3}" type="presParOf" srcId="{FAC18E0B-BDB4-41DE-974E-9EB412EA94B6}" destId="{2574C41B-0049-4D54-9B53-70C93AB956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BBB3D-4300-4F21-8421-6EBEAFB67A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3C606-25C0-4862-A8A7-849BCB6691EC}">
      <dgm:prSet phldrT="[Текст]"/>
      <dgm:spPr>
        <a:xfrm rot="5400000">
          <a:off x="-304953" y="305176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2020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B4933195-E3B6-4948-B729-D03A2DA62FA5}" type="par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EFF73917-B0EB-4348-9632-0625ABEB22C0}" type="sib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29DCE81C-0216-4744-A973-EDEA5DB44F8B}">
      <dgm:prSet phldrT="[Текст]" custT="1"/>
      <dgm:spPr>
        <a:xfrm rot="5400000">
          <a:off x="4508525" y="-3085186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22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муниципальных программ на 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636169,2 </a:t>
          </a:r>
          <a:r>
            <a:rPr lang="ru-RU" sz="1800" dirty="0" err="1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8F1A8D35-098C-4F7A-84FF-1FE99829B781}" type="par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342DB014-F001-4E99-87C7-433A9DDCD15F}" type="sib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573F12D3-2E77-4354-8643-278B2215E910}">
      <dgm:prSet phldrT="[Текст]"/>
      <dgm:spPr>
        <a:xfrm rot="5400000">
          <a:off x="-304953" y="2049957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2021 </a:t>
          </a:r>
          <a:r>
            <a:rPr lang="ru-RU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gm:t>
    </dgm:pt>
    <dgm:pt modelId="{0A575A42-03F8-4AF1-A80F-BDB304703F53}" type="par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48912FC0-50A3-4EBB-9D01-CBB62759A3DB}" type="sib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F56DEEBB-92D5-4614-B028-33181EECE11F}">
      <dgm:prSet phldrT="[Текст]" custT="1"/>
      <dgm:spPr>
        <a:xfrm rot="5400000">
          <a:off x="4508525" y="-1340405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23 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муниципальные программы на общую сумму </a:t>
          </a:r>
          <a:r>
            <a:rPr lang="ru-RU" sz="18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682907,4 </a:t>
          </a:r>
          <a:r>
            <a:rPr lang="ru-RU" sz="1800" dirty="0" err="1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sz="18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. </a:t>
          </a:r>
        </a:p>
      </dgm:t>
    </dgm:pt>
    <dgm:pt modelId="{4F1C2AE8-B301-4844-9076-423FBCF5982D}" type="par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B8CE72F6-9602-486E-BB66-2AC8D021F45A}" type="sib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6CC1DFDE-3FB3-4F3A-923C-AEAF807E5A45}" type="pres">
      <dgm:prSet presAssocID="{08BBBB3D-4300-4F21-8421-6EBEAFB67A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F2652-99D9-4E3E-B67C-238976E0BF24}" type="pres">
      <dgm:prSet presAssocID="{5E63C606-25C0-4862-A8A7-849BCB6691EC}" presName="composite" presStyleCnt="0"/>
      <dgm:spPr/>
    </dgm:pt>
    <dgm:pt modelId="{EAD25A8C-51A1-47F4-B9CF-C46A9127A1E2}" type="pres">
      <dgm:prSet presAssocID="{5E63C606-25C0-4862-A8A7-849BCB6691E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29E52-FD07-48B5-BD43-28F84CAA9994}" type="pres">
      <dgm:prSet presAssocID="{5E63C606-25C0-4862-A8A7-849BCB6691E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69DA-8F59-40CE-8EDB-ACA6BDA9C2E1}" type="pres">
      <dgm:prSet presAssocID="{EFF73917-B0EB-4348-9632-0625ABEB22C0}" presName="sp" presStyleCnt="0"/>
      <dgm:spPr/>
    </dgm:pt>
    <dgm:pt modelId="{AC1DDFD7-A581-4C89-92F1-830092CDD109}" type="pres">
      <dgm:prSet presAssocID="{573F12D3-2E77-4354-8643-278B2215E910}" presName="composite" presStyleCnt="0"/>
      <dgm:spPr/>
    </dgm:pt>
    <dgm:pt modelId="{C9187022-4772-4172-AD42-099B1909A7AB}" type="pres">
      <dgm:prSet presAssocID="{573F12D3-2E77-4354-8643-278B2215E91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0A65-7BB5-4BA6-9CE1-E8CB8DF7012F}" type="pres">
      <dgm:prSet presAssocID="{573F12D3-2E77-4354-8643-278B2215E91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592F0-EDA7-48A8-9B64-56D925A151CD}" type="presOf" srcId="{08BBBB3D-4300-4F21-8421-6EBEAFB67A43}" destId="{6CC1DFDE-3FB3-4F3A-923C-AEAF807E5A45}" srcOrd="0" destOrd="0" presId="urn:microsoft.com/office/officeart/2005/8/layout/chevron2"/>
    <dgm:cxn modelId="{6D3045D9-B550-4B31-A24C-1187A33E956D}" srcId="{08BBBB3D-4300-4F21-8421-6EBEAFB67A43}" destId="{573F12D3-2E77-4354-8643-278B2215E910}" srcOrd="1" destOrd="0" parTransId="{0A575A42-03F8-4AF1-A80F-BDB304703F53}" sibTransId="{48912FC0-50A3-4EBB-9D01-CBB62759A3DB}"/>
    <dgm:cxn modelId="{01D55978-A276-4E86-BE44-FE538321A0AA}" type="presOf" srcId="{F56DEEBB-92D5-4614-B028-33181EECE11F}" destId="{B5180A65-7BB5-4BA6-9CE1-E8CB8DF7012F}" srcOrd="0" destOrd="0" presId="urn:microsoft.com/office/officeart/2005/8/layout/chevron2"/>
    <dgm:cxn modelId="{19AAE759-EC95-47C3-B677-7194AABA09AF}" srcId="{573F12D3-2E77-4354-8643-278B2215E910}" destId="{F56DEEBB-92D5-4614-B028-33181EECE11F}" srcOrd="0" destOrd="0" parTransId="{4F1C2AE8-B301-4844-9076-423FBCF5982D}" sibTransId="{B8CE72F6-9602-486E-BB66-2AC8D021F45A}"/>
    <dgm:cxn modelId="{797DA45C-7B7A-4975-8F38-04ADAEE2E05A}" srcId="{5E63C606-25C0-4862-A8A7-849BCB6691EC}" destId="{29DCE81C-0216-4744-A973-EDEA5DB44F8B}" srcOrd="0" destOrd="0" parTransId="{8F1A8D35-098C-4F7A-84FF-1FE99829B781}" sibTransId="{342DB014-F001-4E99-87C7-433A9DDCD15F}"/>
    <dgm:cxn modelId="{80BB379B-CF3A-40DA-B910-742BBB283E51}" type="presOf" srcId="{5E63C606-25C0-4862-A8A7-849BCB6691EC}" destId="{EAD25A8C-51A1-47F4-B9CF-C46A9127A1E2}" srcOrd="0" destOrd="0" presId="urn:microsoft.com/office/officeart/2005/8/layout/chevron2"/>
    <dgm:cxn modelId="{8377ADAF-2D34-4AE5-AB0C-341E87092B26}" srcId="{08BBBB3D-4300-4F21-8421-6EBEAFB67A43}" destId="{5E63C606-25C0-4862-A8A7-849BCB6691EC}" srcOrd="0" destOrd="0" parTransId="{B4933195-E3B6-4948-B729-D03A2DA62FA5}" sibTransId="{EFF73917-B0EB-4348-9632-0625ABEB22C0}"/>
    <dgm:cxn modelId="{782614C2-B877-4155-9865-6D00EF216D6C}" type="presOf" srcId="{573F12D3-2E77-4354-8643-278B2215E910}" destId="{C9187022-4772-4172-AD42-099B1909A7AB}" srcOrd="0" destOrd="0" presId="urn:microsoft.com/office/officeart/2005/8/layout/chevron2"/>
    <dgm:cxn modelId="{E8607C55-136F-4440-A2CC-3455B94CDE34}" type="presOf" srcId="{29DCE81C-0216-4744-A973-EDEA5DB44F8B}" destId="{FF629E52-FD07-48B5-BD43-28F84CAA9994}" srcOrd="0" destOrd="0" presId="urn:microsoft.com/office/officeart/2005/8/layout/chevron2"/>
    <dgm:cxn modelId="{2C4D87B2-E48C-4326-AA48-EF057226DAF5}" type="presParOf" srcId="{6CC1DFDE-3FB3-4F3A-923C-AEAF807E5A45}" destId="{EBAF2652-99D9-4E3E-B67C-238976E0BF24}" srcOrd="0" destOrd="0" presId="urn:microsoft.com/office/officeart/2005/8/layout/chevron2"/>
    <dgm:cxn modelId="{C635FF1A-F31E-4A39-A388-EAC6B44C4A86}" type="presParOf" srcId="{EBAF2652-99D9-4E3E-B67C-238976E0BF24}" destId="{EAD25A8C-51A1-47F4-B9CF-C46A9127A1E2}" srcOrd="0" destOrd="0" presId="urn:microsoft.com/office/officeart/2005/8/layout/chevron2"/>
    <dgm:cxn modelId="{3A7B32C8-9E2D-4CAE-BBB0-1C481A4CE3FD}" type="presParOf" srcId="{EBAF2652-99D9-4E3E-B67C-238976E0BF24}" destId="{FF629E52-FD07-48B5-BD43-28F84CAA9994}" srcOrd="1" destOrd="0" presId="urn:microsoft.com/office/officeart/2005/8/layout/chevron2"/>
    <dgm:cxn modelId="{DED03978-8960-4BEE-BFB7-B6ADB3CA53AD}" type="presParOf" srcId="{6CC1DFDE-3FB3-4F3A-923C-AEAF807E5A45}" destId="{980769DA-8F59-40CE-8EDB-ACA6BDA9C2E1}" srcOrd="1" destOrd="0" presId="urn:microsoft.com/office/officeart/2005/8/layout/chevron2"/>
    <dgm:cxn modelId="{3EA38211-46CF-45A2-A713-E94C79DE573D}" type="presParOf" srcId="{6CC1DFDE-3FB3-4F3A-923C-AEAF807E5A45}" destId="{AC1DDFD7-A581-4C89-92F1-830092CDD109}" srcOrd="2" destOrd="0" presId="urn:microsoft.com/office/officeart/2005/8/layout/chevron2"/>
    <dgm:cxn modelId="{944FDDC2-B35B-4224-96B0-DF115DE60B02}" type="presParOf" srcId="{AC1DDFD7-A581-4C89-92F1-830092CDD109}" destId="{C9187022-4772-4172-AD42-099B1909A7AB}" srcOrd="0" destOrd="0" presId="urn:microsoft.com/office/officeart/2005/8/layout/chevron2"/>
    <dgm:cxn modelId="{B6FE014C-BDED-4115-A8F6-28761D77BE9A}" type="presParOf" srcId="{AC1DDFD7-A581-4C89-92F1-830092CDD109}" destId="{B5180A65-7BB5-4BA6-9CE1-E8CB8DF70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EB314-1DFA-498C-9206-710C507AC4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46E20-F87E-4D67-A588-7FF9F87AC533}">
      <dgm:prSet phldrT="[Текст]" custT="1"/>
      <dgm:spPr>
        <a:xfrm>
          <a:off x="2780871" y="3448"/>
          <a:ext cx="3353656" cy="173083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6B159BA-7FCB-483F-95A6-1CFB62964E19}" type="parTrans" cxnId="{3105EE5E-386B-4A03-A2AC-AF0102CE51D2}">
      <dgm:prSet/>
      <dgm:spPr/>
      <dgm:t>
        <a:bodyPr/>
        <a:lstStyle/>
        <a:p>
          <a:endParaRPr lang="ru-RU"/>
        </a:p>
      </dgm:t>
    </dgm:pt>
    <dgm:pt modelId="{DAED5F8B-BC9C-4515-89CA-4093528789ED}" type="sibTrans" cxnId="{3105EE5E-386B-4A03-A2AC-AF0102CE51D2}">
      <dgm:prSet/>
      <dgm:spPr/>
      <dgm:t>
        <a:bodyPr/>
        <a:lstStyle/>
        <a:p>
          <a:endParaRPr lang="ru-RU"/>
        </a:p>
      </dgm:t>
    </dgm:pt>
    <dgm:pt modelId="{C3618070-8D4E-4C43-A14B-CEF837BE8F6A}">
      <dgm:prSet/>
      <dgm:spPr>
        <a:xfrm>
          <a:off x="1149679" y="2333067"/>
          <a:ext cx="2851360" cy="142568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</a:t>
          </a:r>
          <a:r>
            <a:rPr lang="ru-RU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2020 году в  </a:t>
          </a:r>
          <a:r>
            <a:rPr lang="ru-RU" dirty="0" smtClean="0">
              <a:solidFill>
                <a:srgbClr val="C00000"/>
              </a:solidFill>
            </a:rPr>
            <a:t>МДОУ «Детский сад «Тополек» р.п. Новая Майна муниципального образования «</a:t>
          </a:r>
          <a:r>
            <a:rPr lang="ru-RU" dirty="0" err="1" smtClean="0">
              <a:solidFill>
                <a:srgbClr val="C00000"/>
              </a:solidFill>
            </a:rPr>
            <a:t>Новомайнское</a:t>
          </a:r>
          <a:r>
            <a:rPr lang="ru-RU" dirty="0" smtClean="0">
              <a:solidFill>
                <a:srgbClr val="C00000"/>
              </a:solidFill>
            </a:rPr>
            <a:t> городское поселение» Мелекесского района Ульяновской области» строительство теневых навесов, создание безопасных, эстетичных условий для жизнедеятельности детей.»</a:t>
          </a:r>
          <a:r>
            <a:rPr lang="ru-RU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на сумму 500,0 </a:t>
          </a:r>
          <a:r>
            <a:rPr lang="ru-RU" dirty="0" err="1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ru-RU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0978E801-2B40-4C2B-AF31-803AADB36BC0}" type="parTrans" cxnId="{7368D961-0651-4C1E-82F8-3CF86E053AA0}">
      <dgm:prSet/>
      <dgm:spPr>
        <a:xfrm>
          <a:off x="2575359" y="1734281"/>
          <a:ext cx="1882340" cy="598785"/>
        </a:xfrm>
        <a:custGeom>
          <a:avLst/>
          <a:gdLst/>
          <a:ahLst/>
          <a:cxnLst/>
          <a:rect l="0" t="0" r="0" b="0"/>
          <a:pathLst>
            <a:path>
              <a:moveTo>
                <a:pt x="1882340" y="0"/>
              </a:moveTo>
              <a:lnTo>
                <a:pt x="1882340" y="299392"/>
              </a:lnTo>
              <a:lnTo>
                <a:pt x="0" y="299392"/>
              </a:lnTo>
              <a:lnTo>
                <a:pt x="0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2C1B8CE-D9A2-4390-9CB4-D959AF4B3576}" type="sibTrans" cxnId="{7368D961-0651-4C1E-82F8-3CF86E053AA0}">
      <dgm:prSet/>
      <dgm:spPr/>
      <dgm:t>
        <a:bodyPr/>
        <a:lstStyle/>
        <a:p>
          <a:endParaRPr lang="ru-RU"/>
        </a:p>
      </dgm:t>
    </dgm:pt>
    <dgm:pt modelId="{6D592B28-907F-4588-963B-CFA89D016C3B}">
      <dgm:prSet/>
      <dgm:spPr>
        <a:xfrm>
          <a:off x="4599826" y="2333067"/>
          <a:ext cx="3165894" cy="144173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2021 году запланировано 500,0 тыс. руб.</a:t>
          </a:r>
          <a:endParaRPr lang="ru-RU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4DA3C4DC-43BE-403B-B9AB-5540280C20E9}" type="parTrans" cxnId="{03129234-1E04-40F5-B799-1A24199371EA}">
      <dgm:prSet/>
      <dgm:spPr>
        <a:xfrm>
          <a:off x="4457700" y="1734281"/>
          <a:ext cx="1725073" cy="598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2"/>
              </a:lnTo>
              <a:lnTo>
                <a:pt x="1725073" y="299392"/>
              </a:lnTo>
              <a:lnTo>
                <a:pt x="1725073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DE52BBA-4516-4E6B-A3F5-B39AEB739FB4}" type="sibTrans" cxnId="{03129234-1E04-40F5-B799-1A24199371EA}">
      <dgm:prSet/>
      <dgm:spPr/>
      <dgm:t>
        <a:bodyPr/>
        <a:lstStyle/>
        <a:p>
          <a:endParaRPr lang="ru-RU"/>
        </a:p>
      </dgm:t>
    </dgm:pt>
    <dgm:pt modelId="{39390A94-12FC-4F6A-BCAF-AE9140ACA368}" type="pres">
      <dgm:prSet presAssocID="{A4FEB314-1DFA-498C-9206-710C507AC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F97101-026A-493E-88AB-A3DC9FFC2040}" type="pres">
      <dgm:prSet presAssocID="{E8C46E20-F87E-4D67-A588-7FF9F87AC533}" presName="hierRoot1" presStyleCnt="0">
        <dgm:presLayoutVars>
          <dgm:hierBranch val="init"/>
        </dgm:presLayoutVars>
      </dgm:prSet>
      <dgm:spPr/>
    </dgm:pt>
    <dgm:pt modelId="{993A8AA4-2EF2-4826-8A62-973F0F423112}" type="pres">
      <dgm:prSet presAssocID="{E8C46E20-F87E-4D67-A588-7FF9F87AC533}" presName="rootComposite1" presStyleCnt="0"/>
      <dgm:spPr/>
    </dgm:pt>
    <dgm:pt modelId="{DF3B88C8-CC78-4CB6-BFD2-8C7A4A917A29}" type="pres">
      <dgm:prSet presAssocID="{E8C46E20-F87E-4D67-A588-7FF9F87AC533}" presName="rootText1" presStyleLbl="node0" presStyleIdx="0" presStyleCnt="1" custScaleX="117616" custScaleY="121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DEE51-3DFF-4004-8F67-5AA51CAF1158}" type="pres">
      <dgm:prSet presAssocID="{E8C46E20-F87E-4D67-A588-7FF9F87AC5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62C6D-2707-4EA2-8F0F-E5A98AE78F7C}" type="pres">
      <dgm:prSet presAssocID="{E8C46E20-F87E-4D67-A588-7FF9F87AC533}" presName="hierChild2" presStyleCnt="0"/>
      <dgm:spPr/>
    </dgm:pt>
    <dgm:pt modelId="{C194B8D0-FC08-47AC-A5A0-965A9F9A203E}" type="pres">
      <dgm:prSet presAssocID="{0978E801-2B40-4C2B-AF31-803AADB36BC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6CFF49C-57B4-4766-930A-94A39BF371B9}" type="pres">
      <dgm:prSet presAssocID="{C3618070-8D4E-4C43-A14B-CEF837BE8F6A}" presName="hierRoot2" presStyleCnt="0">
        <dgm:presLayoutVars>
          <dgm:hierBranch val="init"/>
        </dgm:presLayoutVars>
      </dgm:prSet>
      <dgm:spPr/>
    </dgm:pt>
    <dgm:pt modelId="{4D041C52-DDBA-4B1E-B1F0-304EE16377A8}" type="pres">
      <dgm:prSet presAssocID="{C3618070-8D4E-4C43-A14B-CEF837BE8F6A}" presName="rootComposite" presStyleCnt="0"/>
      <dgm:spPr/>
    </dgm:pt>
    <dgm:pt modelId="{AFAB2EAB-05EF-4188-BA3F-47ED06098436}" type="pres">
      <dgm:prSet presAssocID="{C3618070-8D4E-4C43-A14B-CEF837BE8F6A}" presName="rootText" presStyleLbl="node2" presStyleIdx="0" presStyleCnt="2" custScaleY="138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41EAF-DEBC-4148-AAFD-C3CB832B8465}" type="pres">
      <dgm:prSet presAssocID="{C3618070-8D4E-4C43-A14B-CEF837BE8F6A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FBF3AA-014D-4AA5-B780-A84FFB3305BA}" type="pres">
      <dgm:prSet presAssocID="{C3618070-8D4E-4C43-A14B-CEF837BE8F6A}" presName="hierChild4" presStyleCnt="0"/>
      <dgm:spPr/>
    </dgm:pt>
    <dgm:pt modelId="{D2578D37-CF3A-48C6-887E-366E4E3ADB10}" type="pres">
      <dgm:prSet presAssocID="{C3618070-8D4E-4C43-A14B-CEF837BE8F6A}" presName="hierChild5" presStyleCnt="0"/>
      <dgm:spPr/>
    </dgm:pt>
    <dgm:pt modelId="{D922E381-AE7A-4253-89D9-BF8281816075}" type="pres">
      <dgm:prSet presAssocID="{4DA3C4DC-43BE-403B-B9AB-5540280C20E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81DCD32-5BB3-4BFB-B67E-771C41AEA586}" type="pres">
      <dgm:prSet presAssocID="{6D592B28-907F-4588-963B-CFA89D016C3B}" presName="hierRoot2" presStyleCnt="0">
        <dgm:presLayoutVars>
          <dgm:hierBranch val="init"/>
        </dgm:presLayoutVars>
      </dgm:prSet>
      <dgm:spPr/>
    </dgm:pt>
    <dgm:pt modelId="{9AD1A6C0-9102-43DE-B7BF-C27FB2F2EF86}" type="pres">
      <dgm:prSet presAssocID="{6D592B28-907F-4588-963B-CFA89D016C3B}" presName="rootComposite" presStyleCnt="0"/>
      <dgm:spPr/>
    </dgm:pt>
    <dgm:pt modelId="{4C6D6885-BB41-406A-9255-DD0957756F10}" type="pres">
      <dgm:prSet presAssocID="{6D592B28-907F-4588-963B-CFA89D016C3B}" presName="rootText" presStyleLbl="node2" presStyleIdx="1" presStyleCnt="2" custScaleX="111031" custScaleY="92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8781C-591E-4DF3-94FC-5826D700ADAD}" type="pres">
      <dgm:prSet presAssocID="{6D592B28-907F-4588-963B-CFA89D016C3B}" presName="rootConnector" presStyleLbl="node2" presStyleIdx="1" presStyleCnt="2"/>
      <dgm:spPr/>
      <dgm:t>
        <a:bodyPr/>
        <a:lstStyle/>
        <a:p>
          <a:endParaRPr lang="ru-RU"/>
        </a:p>
      </dgm:t>
    </dgm:pt>
    <dgm:pt modelId="{AB31B5A4-DBC4-47F5-82AB-911BF5F2DB5D}" type="pres">
      <dgm:prSet presAssocID="{6D592B28-907F-4588-963B-CFA89D016C3B}" presName="hierChild4" presStyleCnt="0"/>
      <dgm:spPr/>
    </dgm:pt>
    <dgm:pt modelId="{E47EA25C-49C5-43C0-9B6A-D3A9D843AE99}" type="pres">
      <dgm:prSet presAssocID="{6D592B28-907F-4588-963B-CFA89D016C3B}" presName="hierChild5" presStyleCnt="0"/>
      <dgm:spPr/>
    </dgm:pt>
    <dgm:pt modelId="{F33FC267-0F77-4526-B0BD-43A171562545}" type="pres">
      <dgm:prSet presAssocID="{E8C46E20-F87E-4D67-A588-7FF9F87AC533}" presName="hierChild3" presStyleCnt="0"/>
      <dgm:spPr/>
    </dgm:pt>
  </dgm:ptLst>
  <dgm:cxnLst>
    <dgm:cxn modelId="{7B4F1D51-EB13-4783-BD7D-3AD2CAC1EB86}" type="presOf" srcId="{E8C46E20-F87E-4D67-A588-7FF9F87AC533}" destId="{0F8DEE51-3DFF-4004-8F67-5AA51CAF1158}" srcOrd="1" destOrd="0" presId="urn:microsoft.com/office/officeart/2005/8/layout/orgChart1"/>
    <dgm:cxn modelId="{4FF2E5D1-702D-4AF8-B525-5724EE053179}" type="presOf" srcId="{C3618070-8D4E-4C43-A14B-CEF837BE8F6A}" destId="{AFAB2EAB-05EF-4188-BA3F-47ED06098436}" srcOrd="0" destOrd="0" presId="urn:microsoft.com/office/officeart/2005/8/layout/orgChart1"/>
    <dgm:cxn modelId="{E6A8A1A2-1F99-4AD6-A8A5-728BA65EF681}" type="presOf" srcId="{E8C46E20-F87E-4D67-A588-7FF9F87AC533}" destId="{DF3B88C8-CC78-4CB6-BFD2-8C7A4A917A29}" srcOrd="0" destOrd="0" presId="urn:microsoft.com/office/officeart/2005/8/layout/orgChart1"/>
    <dgm:cxn modelId="{FFF824B7-1363-41BB-BCDD-37BD5CAE65B5}" type="presOf" srcId="{C3618070-8D4E-4C43-A14B-CEF837BE8F6A}" destId="{45341EAF-DEBC-4148-AAFD-C3CB832B8465}" srcOrd="1" destOrd="0" presId="urn:microsoft.com/office/officeart/2005/8/layout/orgChart1"/>
    <dgm:cxn modelId="{B8918B6D-15AA-481C-B382-861D83512DB0}" type="presOf" srcId="{4DA3C4DC-43BE-403B-B9AB-5540280C20E9}" destId="{D922E381-AE7A-4253-89D9-BF8281816075}" srcOrd="0" destOrd="0" presId="urn:microsoft.com/office/officeart/2005/8/layout/orgChart1"/>
    <dgm:cxn modelId="{7368D961-0651-4C1E-82F8-3CF86E053AA0}" srcId="{E8C46E20-F87E-4D67-A588-7FF9F87AC533}" destId="{C3618070-8D4E-4C43-A14B-CEF837BE8F6A}" srcOrd="0" destOrd="0" parTransId="{0978E801-2B40-4C2B-AF31-803AADB36BC0}" sibTransId="{C2C1B8CE-D9A2-4390-9CB4-D959AF4B3576}"/>
    <dgm:cxn modelId="{3105EE5E-386B-4A03-A2AC-AF0102CE51D2}" srcId="{A4FEB314-1DFA-498C-9206-710C507AC4C9}" destId="{E8C46E20-F87E-4D67-A588-7FF9F87AC533}" srcOrd="0" destOrd="0" parTransId="{96B159BA-7FCB-483F-95A6-1CFB62964E19}" sibTransId="{DAED5F8B-BC9C-4515-89CA-4093528789ED}"/>
    <dgm:cxn modelId="{FF6429EE-40E6-4E23-AC3E-FF09909C9A28}" type="presOf" srcId="{0978E801-2B40-4C2B-AF31-803AADB36BC0}" destId="{C194B8D0-FC08-47AC-A5A0-965A9F9A203E}" srcOrd="0" destOrd="0" presId="urn:microsoft.com/office/officeart/2005/8/layout/orgChart1"/>
    <dgm:cxn modelId="{74EA808D-9495-43AA-8325-1952B383803B}" type="presOf" srcId="{6D592B28-907F-4588-963B-CFA89D016C3B}" destId="{2F28781C-591E-4DF3-94FC-5826D700ADAD}" srcOrd="1" destOrd="0" presId="urn:microsoft.com/office/officeart/2005/8/layout/orgChart1"/>
    <dgm:cxn modelId="{03129234-1E04-40F5-B799-1A24199371EA}" srcId="{E8C46E20-F87E-4D67-A588-7FF9F87AC533}" destId="{6D592B28-907F-4588-963B-CFA89D016C3B}" srcOrd="1" destOrd="0" parTransId="{4DA3C4DC-43BE-403B-B9AB-5540280C20E9}" sibTransId="{5DE52BBA-4516-4E6B-A3F5-B39AEB739FB4}"/>
    <dgm:cxn modelId="{D6E9F590-18B6-4EB4-BD20-94275E6ED80D}" type="presOf" srcId="{6D592B28-907F-4588-963B-CFA89D016C3B}" destId="{4C6D6885-BB41-406A-9255-DD0957756F10}" srcOrd="0" destOrd="0" presId="urn:microsoft.com/office/officeart/2005/8/layout/orgChart1"/>
    <dgm:cxn modelId="{67246B20-90EC-4640-B268-230BE9DEF75D}" type="presOf" srcId="{A4FEB314-1DFA-498C-9206-710C507AC4C9}" destId="{39390A94-12FC-4F6A-BCAF-AE9140ACA368}" srcOrd="0" destOrd="0" presId="urn:microsoft.com/office/officeart/2005/8/layout/orgChart1"/>
    <dgm:cxn modelId="{288713A9-4810-4AD4-B733-AFE8714E196A}" type="presParOf" srcId="{39390A94-12FC-4F6A-BCAF-AE9140ACA368}" destId="{1AF97101-026A-493E-88AB-A3DC9FFC2040}" srcOrd="0" destOrd="0" presId="urn:microsoft.com/office/officeart/2005/8/layout/orgChart1"/>
    <dgm:cxn modelId="{295750D4-5D6E-4397-9274-0F97496C83E0}" type="presParOf" srcId="{1AF97101-026A-493E-88AB-A3DC9FFC2040}" destId="{993A8AA4-2EF2-4826-8A62-973F0F423112}" srcOrd="0" destOrd="0" presId="urn:microsoft.com/office/officeart/2005/8/layout/orgChart1"/>
    <dgm:cxn modelId="{59704904-5285-47CC-8DCE-9C3FEC5F3CCB}" type="presParOf" srcId="{993A8AA4-2EF2-4826-8A62-973F0F423112}" destId="{DF3B88C8-CC78-4CB6-BFD2-8C7A4A917A29}" srcOrd="0" destOrd="0" presId="urn:microsoft.com/office/officeart/2005/8/layout/orgChart1"/>
    <dgm:cxn modelId="{CD59CBCD-45D8-4665-9C7F-73F324A47CCF}" type="presParOf" srcId="{993A8AA4-2EF2-4826-8A62-973F0F423112}" destId="{0F8DEE51-3DFF-4004-8F67-5AA51CAF1158}" srcOrd="1" destOrd="0" presId="urn:microsoft.com/office/officeart/2005/8/layout/orgChart1"/>
    <dgm:cxn modelId="{CFEB322E-E81A-4841-9F22-7691541DD81D}" type="presParOf" srcId="{1AF97101-026A-493E-88AB-A3DC9FFC2040}" destId="{A3862C6D-2707-4EA2-8F0F-E5A98AE78F7C}" srcOrd="1" destOrd="0" presId="urn:microsoft.com/office/officeart/2005/8/layout/orgChart1"/>
    <dgm:cxn modelId="{9E6D0051-434F-4743-B605-96C144171F65}" type="presParOf" srcId="{A3862C6D-2707-4EA2-8F0F-E5A98AE78F7C}" destId="{C194B8D0-FC08-47AC-A5A0-965A9F9A203E}" srcOrd="0" destOrd="0" presId="urn:microsoft.com/office/officeart/2005/8/layout/orgChart1"/>
    <dgm:cxn modelId="{A7EBE9D8-1B25-4199-A927-ABBB70A81036}" type="presParOf" srcId="{A3862C6D-2707-4EA2-8F0F-E5A98AE78F7C}" destId="{E6CFF49C-57B4-4766-930A-94A39BF371B9}" srcOrd="1" destOrd="0" presId="urn:microsoft.com/office/officeart/2005/8/layout/orgChart1"/>
    <dgm:cxn modelId="{9A71160B-5F55-4AF7-BC90-8A3782B91427}" type="presParOf" srcId="{E6CFF49C-57B4-4766-930A-94A39BF371B9}" destId="{4D041C52-DDBA-4B1E-B1F0-304EE16377A8}" srcOrd="0" destOrd="0" presId="urn:microsoft.com/office/officeart/2005/8/layout/orgChart1"/>
    <dgm:cxn modelId="{14EC72DF-F0BF-4360-AF93-CC353BCE040F}" type="presParOf" srcId="{4D041C52-DDBA-4B1E-B1F0-304EE16377A8}" destId="{AFAB2EAB-05EF-4188-BA3F-47ED06098436}" srcOrd="0" destOrd="0" presId="urn:microsoft.com/office/officeart/2005/8/layout/orgChart1"/>
    <dgm:cxn modelId="{D52A634C-F0CD-431A-9E82-B752D252BF7A}" type="presParOf" srcId="{4D041C52-DDBA-4B1E-B1F0-304EE16377A8}" destId="{45341EAF-DEBC-4148-AAFD-C3CB832B8465}" srcOrd="1" destOrd="0" presId="urn:microsoft.com/office/officeart/2005/8/layout/orgChart1"/>
    <dgm:cxn modelId="{C098B6CC-8B70-42DD-A4F4-7D17912699E5}" type="presParOf" srcId="{E6CFF49C-57B4-4766-930A-94A39BF371B9}" destId="{9FFBF3AA-014D-4AA5-B780-A84FFB3305BA}" srcOrd="1" destOrd="0" presId="urn:microsoft.com/office/officeart/2005/8/layout/orgChart1"/>
    <dgm:cxn modelId="{8B547B36-179B-40AE-A16F-95275C2EBA29}" type="presParOf" srcId="{E6CFF49C-57B4-4766-930A-94A39BF371B9}" destId="{D2578D37-CF3A-48C6-887E-366E4E3ADB10}" srcOrd="2" destOrd="0" presId="urn:microsoft.com/office/officeart/2005/8/layout/orgChart1"/>
    <dgm:cxn modelId="{9C31CBAC-DC50-47BF-8D07-E3DFF9229EEF}" type="presParOf" srcId="{A3862C6D-2707-4EA2-8F0F-E5A98AE78F7C}" destId="{D922E381-AE7A-4253-89D9-BF8281816075}" srcOrd="2" destOrd="0" presId="urn:microsoft.com/office/officeart/2005/8/layout/orgChart1"/>
    <dgm:cxn modelId="{6685965E-32C6-4DEA-A01F-AA80D3A14C97}" type="presParOf" srcId="{A3862C6D-2707-4EA2-8F0F-E5A98AE78F7C}" destId="{481DCD32-5BB3-4BFB-B67E-771C41AEA586}" srcOrd="3" destOrd="0" presId="urn:microsoft.com/office/officeart/2005/8/layout/orgChart1"/>
    <dgm:cxn modelId="{B596125D-EA28-4154-89E0-4327007AEC18}" type="presParOf" srcId="{481DCD32-5BB3-4BFB-B67E-771C41AEA586}" destId="{9AD1A6C0-9102-43DE-B7BF-C27FB2F2EF86}" srcOrd="0" destOrd="0" presId="urn:microsoft.com/office/officeart/2005/8/layout/orgChart1"/>
    <dgm:cxn modelId="{899E0F49-4106-464A-A39C-912FAC3350A9}" type="presParOf" srcId="{9AD1A6C0-9102-43DE-B7BF-C27FB2F2EF86}" destId="{4C6D6885-BB41-406A-9255-DD0957756F10}" srcOrd="0" destOrd="0" presId="urn:microsoft.com/office/officeart/2005/8/layout/orgChart1"/>
    <dgm:cxn modelId="{C87E3EC0-B59D-4656-BDB9-19F642D32389}" type="presParOf" srcId="{9AD1A6C0-9102-43DE-B7BF-C27FB2F2EF86}" destId="{2F28781C-591E-4DF3-94FC-5826D700ADAD}" srcOrd="1" destOrd="0" presId="urn:microsoft.com/office/officeart/2005/8/layout/orgChart1"/>
    <dgm:cxn modelId="{DD6800E7-BC0E-4D4B-A342-F0BE188BF4C0}" type="presParOf" srcId="{481DCD32-5BB3-4BFB-B67E-771C41AEA586}" destId="{AB31B5A4-DBC4-47F5-82AB-911BF5F2DB5D}" srcOrd="1" destOrd="0" presId="urn:microsoft.com/office/officeart/2005/8/layout/orgChart1"/>
    <dgm:cxn modelId="{3C42D51A-1610-43AA-9D89-694FC28B4FE5}" type="presParOf" srcId="{481DCD32-5BB3-4BFB-B67E-771C41AEA586}" destId="{E47EA25C-49C5-43C0-9B6A-D3A9D843AE99}" srcOrd="2" destOrd="0" presId="urn:microsoft.com/office/officeart/2005/8/layout/orgChart1"/>
    <dgm:cxn modelId="{5920FCC6-36D6-4203-A2BC-8B1FD963DA86}" type="presParOf" srcId="{1AF97101-026A-493E-88AB-A3DC9FFC2040}" destId="{F33FC267-0F77-4526-B0BD-43A1715625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E5B9C-4F58-4BB6-92BE-EE47C49BDF07}">
      <dsp:nvSpPr>
        <dsp:cNvPr id="0" name=""/>
        <dsp:cNvSpPr/>
      </dsp:nvSpPr>
      <dsp:spPr>
        <a:xfrm rot="16200000">
          <a:off x="1176745" y="-1176745"/>
          <a:ext cx="2104209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sp:txBody>
      <dsp:txXfrm rot="5400000">
        <a:off x="0" y="77039"/>
        <a:ext cx="4457700" cy="1501117"/>
      </dsp:txXfrm>
    </dsp:sp>
    <dsp:sp modelId="{5BD145E2-FEBD-4B5F-926D-B519D776D271}">
      <dsp:nvSpPr>
        <dsp:cNvPr id="0" name=""/>
        <dsp:cNvSpPr/>
      </dsp:nvSpPr>
      <dsp:spPr>
        <a:xfrm>
          <a:off x="4457700" y="0"/>
          <a:ext cx="4457700" cy="2104209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sp:txBody>
      <dsp:txXfrm>
        <a:off x="4457700" y="0"/>
        <a:ext cx="4380661" cy="1578156"/>
      </dsp:txXfrm>
    </dsp:sp>
    <dsp:sp modelId="{70F265EC-0331-4788-B4B9-A2D6C644324C}">
      <dsp:nvSpPr>
        <dsp:cNvPr id="0" name=""/>
        <dsp:cNvSpPr/>
      </dsp:nvSpPr>
      <dsp:spPr>
        <a:xfrm rot="10800000">
          <a:off x="0" y="2104209"/>
          <a:ext cx="4457700" cy="2104209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sp:txBody>
      <dsp:txXfrm rot="10800000">
        <a:off x="77039" y="2630261"/>
        <a:ext cx="4380661" cy="1578156"/>
      </dsp:txXfrm>
    </dsp:sp>
    <dsp:sp modelId="{8941588A-5AB0-4EF3-A5CC-9C25348902FD}">
      <dsp:nvSpPr>
        <dsp:cNvPr id="0" name=""/>
        <dsp:cNvSpPr/>
      </dsp:nvSpPr>
      <dsp:spPr>
        <a:xfrm rot="5400000">
          <a:off x="5634446" y="927463"/>
          <a:ext cx="2104209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sp:txBody>
      <dsp:txXfrm rot="-5400000">
        <a:off x="4457701" y="2630261"/>
        <a:ext cx="4457700" cy="1501117"/>
      </dsp:txXfrm>
    </dsp:sp>
    <dsp:sp modelId="{2574C41B-0049-4D54-9B53-70C93AB95699}">
      <dsp:nvSpPr>
        <dsp:cNvPr id="0" name=""/>
        <dsp:cNvSpPr/>
      </dsp:nvSpPr>
      <dsp:spPr>
        <a:xfrm>
          <a:off x="3120390" y="1578156"/>
          <a:ext cx="2674620" cy="1052104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sp:txBody>
      <dsp:txXfrm>
        <a:off x="3171749" y="1629515"/>
        <a:ext cx="2571902" cy="94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5A8C-51A1-47F4-B9CF-C46A9127A1E2}">
      <dsp:nvSpPr>
        <dsp:cNvPr id="0" name=""/>
        <dsp:cNvSpPr/>
      </dsp:nvSpPr>
      <dsp:spPr>
        <a:xfrm rot="5400000">
          <a:off x="-312600" y="315746"/>
          <a:ext cx="2084006" cy="145880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2020 </a:t>
          </a:r>
          <a:r>
            <a:rPr lang="ru-RU" sz="30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sp:txBody>
      <dsp:txXfrm rot="-5400000">
        <a:off x="1" y="732547"/>
        <a:ext cx="1458804" cy="625202"/>
      </dsp:txXfrm>
    </dsp:sp>
    <dsp:sp modelId="{FF629E52-FD07-48B5-BD43-28F84CAA9994}">
      <dsp:nvSpPr>
        <dsp:cNvPr id="0" name=""/>
        <dsp:cNvSpPr/>
      </dsp:nvSpPr>
      <dsp:spPr>
        <a:xfrm rot="5400000">
          <a:off x="3213311" y="-1751361"/>
          <a:ext cx="1354603" cy="486361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22 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муниципальных программ на общую сумму </a:t>
          </a: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636169,2 </a:t>
          </a:r>
          <a:r>
            <a:rPr lang="ru-RU" sz="1800" kern="1200" dirty="0" err="1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 rot="-5400000">
        <a:off x="1458804" y="69272"/>
        <a:ext cx="4797492" cy="1222351"/>
      </dsp:txXfrm>
    </dsp:sp>
    <dsp:sp modelId="{C9187022-4772-4172-AD42-099B1909A7AB}">
      <dsp:nvSpPr>
        <dsp:cNvPr id="0" name=""/>
        <dsp:cNvSpPr/>
      </dsp:nvSpPr>
      <dsp:spPr>
        <a:xfrm rot="5400000">
          <a:off x="-312600" y="2112557"/>
          <a:ext cx="2084006" cy="145880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2021 </a:t>
          </a:r>
          <a:r>
            <a:rPr lang="ru-RU" sz="30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год</a:t>
          </a:r>
        </a:p>
      </dsp:txBody>
      <dsp:txXfrm rot="-5400000">
        <a:off x="1" y="2529358"/>
        <a:ext cx="1458804" cy="625202"/>
      </dsp:txXfrm>
    </dsp:sp>
    <dsp:sp modelId="{B5180A65-7BB5-4BA6-9CE1-E8CB8DF7012F}">
      <dsp:nvSpPr>
        <dsp:cNvPr id="0" name=""/>
        <dsp:cNvSpPr/>
      </dsp:nvSpPr>
      <dsp:spPr>
        <a:xfrm rot="5400000">
          <a:off x="3213311" y="45448"/>
          <a:ext cx="1354603" cy="486361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23 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муниципальные программы на общую сумму </a:t>
          </a:r>
          <a:r>
            <a:rPr lang="ru-RU" sz="1800" kern="1200" dirty="0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682907,4 </a:t>
          </a:r>
          <a:r>
            <a:rPr lang="ru-RU" sz="1800" kern="1200" dirty="0" err="1" smtClean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sz="1800" kern="1200" dirty="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. </a:t>
          </a:r>
        </a:p>
      </dsp:txBody>
      <dsp:txXfrm rot="-5400000">
        <a:off x="1458804" y="1866081"/>
        <a:ext cx="4797492" cy="122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E381-AE7A-4253-89D9-BF8281816075}">
      <dsp:nvSpPr>
        <dsp:cNvPr id="0" name=""/>
        <dsp:cNvSpPr/>
      </dsp:nvSpPr>
      <dsp:spPr>
        <a:xfrm>
          <a:off x="4570117" y="2204838"/>
          <a:ext cx="2193846" cy="761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2"/>
              </a:lnTo>
              <a:lnTo>
                <a:pt x="1725073" y="299392"/>
              </a:lnTo>
              <a:lnTo>
                <a:pt x="1725073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4B8D0-FC08-47AC-A5A0-965A9F9A203E}">
      <dsp:nvSpPr>
        <dsp:cNvPr id="0" name=""/>
        <dsp:cNvSpPr/>
      </dsp:nvSpPr>
      <dsp:spPr>
        <a:xfrm>
          <a:off x="2176269" y="2204838"/>
          <a:ext cx="2393848" cy="761500"/>
        </a:xfrm>
        <a:custGeom>
          <a:avLst/>
          <a:gdLst/>
          <a:ahLst/>
          <a:cxnLst/>
          <a:rect l="0" t="0" r="0" b="0"/>
          <a:pathLst>
            <a:path>
              <a:moveTo>
                <a:pt x="1882340" y="0"/>
              </a:moveTo>
              <a:lnTo>
                <a:pt x="1882340" y="299392"/>
              </a:lnTo>
              <a:lnTo>
                <a:pt x="0" y="299392"/>
              </a:lnTo>
              <a:lnTo>
                <a:pt x="0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B88C8-CC78-4CB6-BFD2-8C7A4A917A29}">
      <dsp:nvSpPr>
        <dsp:cNvPr id="0" name=""/>
        <dsp:cNvSpPr/>
      </dsp:nvSpPr>
      <dsp:spPr>
        <a:xfrm>
          <a:off x="2437626" y="3667"/>
          <a:ext cx="4264982" cy="220117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437626" y="3667"/>
        <a:ext cx="4264982" cy="2201171"/>
      </dsp:txXfrm>
    </dsp:sp>
    <dsp:sp modelId="{AFAB2EAB-05EF-4188-BA3F-47ED06098436}">
      <dsp:nvSpPr>
        <dsp:cNvPr id="0" name=""/>
        <dsp:cNvSpPr/>
      </dsp:nvSpPr>
      <dsp:spPr>
        <a:xfrm>
          <a:off x="363172" y="2966338"/>
          <a:ext cx="3626192" cy="2516396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</a:t>
          </a:r>
          <a:r>
            <a:rPr lang="ru-RU" sz="1600" kern="1200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2020 году в  </a:t>
          </a:r>
          <a:r>
            <a:rPr lang="ru-RU" sz="1600" kern="1200" dirty="0" smtClean="0">
              <a:solidFill>
                <a:srgbClr val="C00000"/>
              </a:solidFill>
            </a:rPr>
            <a:t>МДОУ «Детский сад «Тополек» р.п. Новая Майна муниципального образования «</a:t>
          </a:r>
          <a:r>
            <a:rPr lang="ru-RU" sz="1600" kern="1200" dirty="0" err="1" smtClean="0">
              <a:solidFill>
                <a:srgbClr val="C00000"/>
              </a:solidFill>
            </a:rPr>
            <a:t>Новомайнское</a:t>
          </a:r>
          <a:r>
            <a:rPr lang="ru-RU" sz="1600" kern="1200" dirty="0" smtClean="0">
              <a:solidFill>
                <a:srgbClr val="C00000"/>
              </a:solidFill>
            </a:rPr>
            <a:t> городское поселение» Мелекесского района Ульяновской области» строительство теневых навесов, создание безопасных, эстетичных условий для жизнедеятельности детей.»</a:t>
          </a:r>
          <a:r>
            <a:rPr lang="ru-RU" sz="1600" kern="1200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6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на сумму 500,0 </a:t>
          </a:r>
          <a:r>
            <a:rPr lang="ru-RU" sz="1600" kern="1200" dirty="0" err="1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тыс.руб</a:t>
          </a:r>
          <a:r>
            <a:rPr lang="ru-RU" sz="1600" kern="1200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ru-RU" sz="1600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3172" y="2966338"/>
        <a:ext cx="3626192" cy="2516396"/>
      </dsp:txXfrm>
    </dsp:sp>
    <dsp:sp modelId="{4C6D6885-BB41-406A-9255-DD0957756F10}">
      <dsp:nvSpPr>
        <dsp:cNvPr id="0" name=""/>
        <dsp:cNvSpPr/>
      </dsp:nvSpPr>
      <dsp:spPr>
        <a:xfrm>
          <a:off x="4750865" y="2966338"/>
          <a:ext cx="4026197" cy="167831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2021 году запланировано 500,0 тыс. руб.</a:t>
          </a:r>
          <a:endParaRPr lang="ru-RU" sz="1600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750865" y="2966338"/>
        <a:ext cx="4026197" cy="167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7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914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31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2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6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7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7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7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1CEE-8BF8-49D1-8CCF-7F4D88FE4B5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8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467" y="305458"/>
            <a:ext cx="1564722" cy="1333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5708" y="1638797"/>
            <a:ext cx="6068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3608B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Финансовое управление администрации </a:t>
            </a:r>
            <a:endParaRPr lang="ru-RU" sz="2000" i="1" dirty="0" smtClean="0">
              <a:solidFill>
                <a:srgbClr val="3608B8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3608B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МО </a:t>
            </a:r>
            <a:r>
              <a:rPr lang="ru-RU" sz="2000" i="1" dirty="0">
                <a:solidFill>
                  <a:srgbClr val="3608B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«Мелекесский район» Ульяновской области</a:t>
            </a:r>
            <a:endParaRPr lang="ru-RU" sz="2000" dirty="0">
              <a:solidFill>
                <a:srgbClr val="3608B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3814" y="2560441"/>
            <a:ext cx="7861465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Информация о бюджете муниципального образования «Мелекесский район» на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2021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год и плановый период 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2022 </a:t>
            </a: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2023 годов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92" y="305460"/>
            <a:ext cx="2110303" cy="1333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305460"/>
            <a:ext cx="2229055" cy="1333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882" y="5165767"/>
            <a:ext cx="2553194" cy="1425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6" y="5450774"/>
            <a:ext cx="2137553" cy="1140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66" y="305456"/>
            <a:ext cx="2050249" cy="1333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1902670"/>
            <a:ext cx="2149434" cy="15675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94" y="1864727"/>
            <a:ext cx="2110302" cy="1472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6" y="3683971"/>
            <a:ext cx="2137553" cy="1481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93" y="305456"/>
            <a:ext cx="2151190" cy="13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86888"/>
            <a:ext cx="8911687" cy="133003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 и налоговый потенциал муниципального образования «Мелекесский район» формируют: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115" y="2054431"/>
            <a:ext cx="9610498" cy="451262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407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605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ИП, предоставляющие рабочие места;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предпринимателей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применяют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упрощенную систему налогообложения на основе патента;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128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213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</a:t>
            </a:r>
            <a:r>
              <a:rPr lang="ru-RU" sz="2900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предпринимателя-плательщики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налога, взимаемого в связи с упрощенной системой налогообложения;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предприятий 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190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</a:t>
            </a:r>
            <a:r>
              <a:rPr lang="ru-RU" sz="2900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предпринимателей-плательщики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ЕНВД;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предприятия и индивидуальных предпринимателей – плательщики платы за негативное воздействие на окружающую среду;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198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оформивших в собственность земельные участки;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25254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граждан, имеющих в личной собственности недвижимое имущество, которое является плательщиками налога на имущество физических лиц;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23294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имеющих земельные участки, оформленные в соответствии с действующим законодательством в собственность.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6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бюджетных поступлений планируется достичь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счёт: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Снижения задолженности по налоговым и неналоговым платежам в бюджеты всех уровней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Сокращения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«скрытой» недоимки по налогу на доходы физических лиц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Противодействия схемам ухода от уплаты налогов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Легализации «теневой» заработной платы и объектов налогообложения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9" y="4336869"/>
            <a:ext cx="3438443" cy="19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494" y="624110"/>
            <a:ext cx="9344119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налоговых и неналоговых доходов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(2019-2023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376662"/>
              </p:ext>
            </p:extLst>
          </p:nvPr>
        </p:nvGraphicFramePr>
        <p:xfrm>
          <a:off x="2286000" y="1998619"/>
          <a:ext cx="9218613" cy="44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28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«Мелекесский район» 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255398"/>
              </p:ext>
            </p:extLst>
          </p:nvPr>
        </p:nvGraphicFramePr>
        <p:xfrm>
          <a:off x="1854926" y="1476103"/>
          <a:ext cx="9204140" cy="527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06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НДФЛ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966"/>
              </p:ext>
            </p:extLst>
          </p:nvPr>
        </p:nvGraphicFramePr>
        <p:xfrm>
          <a:off x="1793174" y="1389413"/>
          <a:ext cx="9711441" cy="501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49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269879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акцизов на нефтепродукты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61252"/>
              </p:ext>
            </p:extLst>
          </p:nvPr>
        </p:nvGraphicFramePr>
        <p:xfrm>
          <a:off x="2194560" y="1672046"/>
          <a:ext cx="9013371" cy="461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1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налога взимаемого в связи с применением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упрощенной системы налогообложения</a:t>
            </a:r>
            <a: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83861"/>
              </p:ext>
            </p:extLst>
          </p:nvPr>
        </p:nvGraphicFramePr>
        <p:xfrm>
          <a:off x="2155371" y="2024742"/>
          <a:ext cx="9013372" cy="445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66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90172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ЕНВД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463663"/>
              </p:ext>
            </p:extLst>
          </p:nvPr>
        </p:nvGraphicFramePr>
        <p:xfrm>
          <a:off x="2299063" y="1763487"/>
          <a:ext cx="8386354" cy="43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226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3483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налога, взимаемого в связи с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патентной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системой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538222"/>
              </p:ext>
            </p:extLst>
          </p:nvPr>
        </p:nvGraphicFramePr>
        <p:xfrm>
          <a:off x="2589213" y="2133599"/>
          <a:ext cx="8801598" cy="411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2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единого сельскохозяйственного налога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846018"/>
              </p:ext>
            </p:extLst>
          </p:nvPr>
        </p:nvGraphicFramePr>
        <p:xfrm>
          <a:off x="2589215" y="2133599"/>
          <a:ext cx="8801598" cy="37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1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ГЛОССАРИЙ_________________________________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bougette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в знач.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кошелёк, сумка, мешок с деньгами) — финансовый план определённого субъекта (семьи, бизнеса, организации, государства и т. д.), устанавливаемый на определённый период времени, в настоящее время на три года. Подходы к изучению и использованию бюджетов различаются в зависимости от сектора экономики: корпоративного сектора, государственного сектора или сектора домохозяйств — в каждом из них бюджет имеет свои отличающиеся от других характеристики.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это средства одного бюджета бюджетной системы РФ, перечисляемые другому бюджету бюджетной системы РФ.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превышение расходов бюджета над его доходами. В случае превышения доходов над расходами возникает бюджетный профицит. В идеале бюджет любого уровня бюджетной системы государства должен быть сбалансирован.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285" y="365125"/>
            <a:ext cx="2342148" cy="10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госпошлины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847647"/>
              </p:ext>
            </p:extLst>
          </p:nvPr>
        </p:nvGraphicFramePr>
        <p:xfrm>
          <a:off x="2589213" y="1905001"/>
          <a:ext cx="8915401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04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использования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имущества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880454"/>
              </p:ext>
            </p:extLst>
          </p:nvPr>
        </p:nvGraphicFramePr>
        <p:xfrm>
          <a:off x="2181497" y="1710047"/>
          <a:ext cx="9323117" cy="47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366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38757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платы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негативное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воздействие на окружающую среду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683407"/>
              </p:ext>
            </p:extLst>
          </p:nvPr>
        </p:nvGraphicFramePr>
        <p:xfrm>
          <a:off x="2589212" y="1828801"/>
          <a:ext cx="8915401" cy="463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891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доходов от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продажи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материальных и нематериальных активов</a:t>
            </a:r>
            <a: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312308"/>
              </p:ext>
            </p:extLst>
          </p:nvPr>
        </p:nvGraphicFramePr>
        <p:xfrm>
          <a:off x="2589213" y="1905001"/>
          <a:ext cx="8915401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77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33531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доходов от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трафов, санкций и возмещения ущерба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29333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61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прочих неналоговых доходов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2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3140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28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помощь в доходах местных бюджетов состоит из:</a:t>
            </a:r>
            <a: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77811"/>
              </p:ext>
            </p:extLst>
          </p:nvPr>
        </p:nvGraphicFramePr>
        <p:xfrm>
          <a:off x="2589213" y="1905001"/>
          <a:ext cx="8915401" cy="42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04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59145" cy="1857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безвозмездных поступлений, передаваемых из бюджета Ульяновской области в бюджет                   МО «Мелекесский район» в 2021 году в сравнении с первоначальным планом 2020 года </a:t>
            </a:r>
            <a:r>
              <a:rPr lang="ru-RU" sz="1801" b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(млн.руб.)</a:t>
            </a:r>
            <a:r>
              <a:rPr lang="ru-RU" sz="1401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30284"/>
              </p:ext>
            </p:extLst>
          </p:nvPr>
        </p:nvGraphicFramePr>
        <p:xfrm>
          <a:off x="1881051" y="2378078"/>
          <a:ext cx="3317966" cy="25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2292227"/>
              </p:ext>
            </p:extLst>
          </p:nvPr>
        </p:nvGraphicFramePr>
        <p:xfrm>
          <a:off x="5072062" y="2481942"/>
          <a:ext cx="2556647" cy="240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24673214"/>
              </p:ext>
            </p:extLst>
          </p:nvPr>
        </p:nvGraphicFramePr>
        <p:xfrm>
          <a:off x="7410450" y="2411321"/>
          <a:ext cx="3144340" cy="247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5450428"/>
              </p:ext>
            </p:extLst>
          </p:nvPr>
        </p:nvGraphicFramePr>
        <p:xfrm>
          <a:off x="1567546" y="4885508"/>
          <a:ext cx="4219301" cy="1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71005100"/>
              </p:ext>
            </p:extLst>
          </p:nvPr>
        </p:nvGraphicFramePr>
        <p:xfrm>
          <a:off x="5199018" y="4989375"/>
          <a:ext cx="2429691" cy="16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29265146"/>
              </p:ext>
            </p:extLst>
          </p:nvPr>
        </p:nvGraphicFramePr>
        <p:xfrm>
          <a:off x="5351418" y="5141775"/>
          <a:ext cx="6300652" cy="160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215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136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доходной части бюджета 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79142"/>
              </p:ext>
            </p:extLst>
          </p:nvPr>
        </p:nvGraphicFramePr>
        <p:xfrm>
          <a:off x="2495007" y="2133599"/>
          <a:ext cx="7942217" cy="409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89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муниципального образования «Мелекесский район» на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1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57939"/>
              </p:ext>
            </p:extLst>
          </p:nvPr>
        </p:nvGraphicFramePr>
        <p:xfrm>
          <a:off x="2717075" y="1737361"/>
          <a:ext cx="7772399" cy="499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96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Мелекесский район</a:t>
            </a:r>
            <a:endParaRPr lang="ru-RU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1235034"/>
            <a:ext cx="4013860" cy="422761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12032" y="1330035"/>
            <a:ext cx="5792580" cy="5189517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Численность населения – </a:t>
            </a:r>
            <a:r>
              <a:rPr lang="ru-RU" sz="19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32161</a:t>
            </a:r>
            <a:r>
              <a:rPr lang="ru-RU" sz="19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человек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Площадь: 3472,3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кв.км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(9,3% территории Ульяновской области).</a:t>
            </a: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Протяженность территории района с севера на юг – 85 км, с запада на восток – 55 км. Граничит с республикой Татарстан (Спасский,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Алькеевский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районы),</a:t>
            </a: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Самарской областью (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Елховский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Ставропольский районы),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Старомайнским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Новомалыклинским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Чердаклинским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районами Ульяновской области.</a:t>
            </a:r>
          </a:p>
          <a:p>
            <a:pPr marL="0" indent="0">
              <a:buNone/>
            </a:pPr>
            <a:endParaRPr lang="ru-RU" sz="19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состав Мелекесского района входят 2 городских (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Мулловское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и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Новомайнское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и 6 сельских поселений. (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Лебяжинское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Николочеремшанское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Новоселкинское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Рязановское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Старосахчинское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9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Тиинское</a:t>
            </a:r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).</a:t>
            </a: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 сентября 2018 года в Мелекесском районе состоялись муниципальные выборы. Советы депутатов всех 8 поселений были избраны в правомочном составе. Во всех городских и сельских поселениях были избраны главы поселений.</a:t>
            </a:r>
          </a:p>
          <a:p>
            <a:r>
              <a:rPr lang="ru-RU" sz="19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Главы поселений исполняют полномочия председателя Совета депутатов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80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расходов-709033,6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402213"/>
              </p:ext>
            </p:extLst>
          </p:nvPr>
        </p:nvGraphicFramePr>
        <p:xfrm>
          <a:off x="2589213" y="1201783"/>
          <a:ext cx="8915400" cy="542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94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 в сфере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85156" y="1905002"/>
            <a:ext cx="2400796" cy="1870165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(первоначальный </a:t>
            </a:r>
            <a:r>
              <a:rPr lang="ru-RU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план)</a:t>
            </a:r>
            <a:endParaRPr lang="ru-RU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746275" y="1905001"/>
            <a:ext cx="2455817" cy="1870167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план)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9531" y="3822669"/>
            <a:ext cx="2400798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372,1 </a:t>
            </a:r>
            <a:r>
              <a:rPr lang="ru-RU" sz="1801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46275" y="3775168"/>
            <a:ext cx="2455817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438,7 </a:t>
            </a:r>
            <a:r>
              <a:rPr lang="ru-RU" sz="1801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96" y="1905002"/>
            <a:ext cx="2468878" cy="223592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447211" y="4140928"/>
            <a:ext cx="2139541" cy="1280158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на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66,6 </a:t>
            </a:r>
            <a:r>
              <a:rPr lang="ru-RU" sz="1801" b="1" kern="0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0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86963" algn="l"/>
              </a:tabLst>
            </a:pP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 в сфере культуры и кинематографии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72940" y="1905000"/>
            <a:ext cx="2743198" cy="2288178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942217" y="1905003"/>
            <a:ext cx="2643637" cy="2288176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2940" y="4193175"/>
            <a:ext cx="2743198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46,3 </a:t>
            </a:r>
            <a:r>
              <a:rPr lang="ru-RU" sz="1801" b="1" dirty="0" err="1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2218" y="4193176"/>
            <a:ext cx="2643636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28,7 </a:t>
            </a:r>
            <a:r>
              <a:rPr lang="ru-RU" sz="1801" b="1" dirty="0" err="1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38" y="1905001"/>
            <a:ext cx="2926078" cy="228817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016135" y="4444073"/>
            <a:ext cx="2926080" cy="1355835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17,6 </a:t>
            </a:r>
            <a:r>
              <a:rPr lang="ru-RU" sz="1801" b="1" dirty="0" err="1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117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tabLst>
                <a:tab pos="8905987" algn="l"/>
              </a:tabLst>
            </a:pP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</a:t>
            </a:r>
            <a: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социальную политику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2133601"/>
            <a:ext cx="2714308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085909" y="2133601"/>
            <a:ext cx="2690949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801" b="1" dirty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 (первоначальный план)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9214" y="4441372"/>
            <a:ext cx="2714308" cy="148916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47,1 </a:t>
            </a:r>
            <a:r>
              <a:rPr lang="ru-RU" sz="1801" b="1" dirty="0" err="1" smtClean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09267" y="4349932"/>
            <a:ext cx="2690949" cy="15806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46,2 </a:t>
            </a:r>
            <a:r>
              <a:rPr lang="ru-RU" sz="1801" b="1" dirty="0" err="1" smtClean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2" y="2133602"/>
            <a:ext cx="2782386" cy="230777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303522" y="4572000"/>
            <a:ext cx="2782386" cy="1358537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0,9 </a:t>
            </a:r>
            <a:r>
              <a:rPr lang="ru-RU" sz="1801" b="1" dirty="0" err="1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609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67738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847904"/>
              </p:ext>
            </p:extLst>
          </p:nvPr>
        </p:nvGraphicFramePr>
        <p:xfrm>
          <a:off x="2181498" y="2024744"/>
          <a:ext cx="6322423" cy="38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8503920" y="2024742"/>
            <a:ext cx="1854926" cy="3135086"/>
          </a:xfrm>
          <a:prstGeom prst="curvedLeftArrow">
            <a:avLst/>
          </a:prstGeom>
          <a:solidFill>
            <a:srgbClr val="34FC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 smtClean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+ 46738,2 </a:t>
            </a:r>
            <a:r>
              <a:rPr lang="ru-RU" sz="2000" kern="0" dirty="0" err="1" smtClean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000" kern="0" dirty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kern="0" dirty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24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143693"/>
            <a:ext cx="8911687" cy="319446"/>
          </a:xfrm>
        </p:spPr>
        <p:txBody>
          <a:bodyPr>
            <a:normAutofit fontScale="90000"/>
          </a:bodyPr>
          <a:lstStyle/>
          <a:p>
            <a:pPr marL="540393" indent="-540393" algn="ctr">
              <a:lnSpc>
                <a:spcPct val="107000"/>
              </a:lnSpc>
              <a:tabLst>
                <a:tab pos="6496131" algn="l"/>
              </a:tabLst>
            </a:pPr>
            <a:r>
              <a:rPr lang="ru-RU" sz="27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муниципальных программ</a:t>
            </a:r>
            <a: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632328"/>
              </p:ext>
            </p:extLst>
          </p:nvPr>
        </p:nvGraphicFramePr>
        <p:xfrm>
          <a:off x="1371598" y="580841"/>
          <a:ext cx="10332721" cy="631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68">
                  <a:extLst>
                    <a:ext uri="{9D8B030D-6E8A-4147-A177-3AD203B41FA5}">
                      <a16:colId xmlns:a16="http://schemas.microsoft.com/office/drawing/2014/main" val="3106393511"/>
                    </a:ext>
                  </a:extLst>
                </a:gridCol>
                <a:gridCol w="6087380">
                  <a:extLst>
                    <a:ext uri="{9D8B030D-6E8A-4147-A177-3AD203B41FA5}">
                      <a16:colId xmlns:a16="http://schemas.microsoft.com/office/drawing/2014/main" val="3579159334"/>
                    </a:ext>
                  </a:extLst>
                </a:gridCol>
                <a:gridCol w="1345351">
                  <a:extLst>
                    <a:ext uri="{9D8B030D-6E8A-4147-A177-3AD203B41FA5}">
                      <a16:colId xmlns:a16="http://schemas.microsoft.com/office/drawing/2014/main" val="4153952807"/>
                    </a:ext>
                  </a:extLst>
                </a:gridCol>
                <a:gridCol w="1261150">
                  <a:extLst>
                    <a:ext uri="{9D8B030D-6E8A-4147-A177-3AD203B41FA5}">
                      <a16:colId xmlns:a16="http://schemas.microsoft.com/office/drawing/2014/main" val="440210707"/>
                    </a:ext>
                  </a:extLst>
                </a:gridCol>
                <a:gridCol w="1332472">
                  <a:extLst>
                    <a:ext uri="{9D8B030D-6E8A-4147-A177-3AD203B41FA5}">
                      <a16:colId xmlns:a16="http://schemas.microsoft.com/office/drawing/2014/main" val="2865951699"/>
                    </a:ext>
                  </a:extLst>
                </a:gridCol>
              </a:tblGrid>
              <a:tr h="31383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муниципальной программы муниципальной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077248918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муниципальными финансами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45085,9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40333,5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36765,7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676451172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Управление муниципальным имуществом и земельным отношениям администрации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5749,3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4477,2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470618460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Защита прав потребителей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030045147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 и восстановление природных ресурсов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8607,3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91723698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в развитии малых форм хозяйствования на территории муниципального образования "Мелекесский район"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206291851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в развитии агропромышленного комплекса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918309029"/>
                  </a:ext>
                </a:extLst>
              </a:tr>
              <a:tr h="5084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информационного общества, использование информационных и коммуникационных технологий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559689261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культуры и туризма в муниципальном образовании "Мелекесский район"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44652,6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39372,0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98694,1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800575915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 модернизация образования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463545,4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301340,9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309614,8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15488933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Противодействие коррупции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29656831"/>
                  </a:ext>
                </a:extLst>
              </a:tr>
              <a:tr h="3609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муниципального управления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25076,6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17978,4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19776,3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4230008969"/>
                  </a:ext>
                </a:extLst>
              </a:tr>
              <a:tr h="5367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Оказание содействия в организации охраны общественного порядка и безопасности жизнедеятельности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153425546"/>
                  </a:ext>
                </a:extLst>
              </a:tr>
              <a:tr h="4910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благоприятного инвестиционного климата и развитие предпринимательства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159749692"/>
                  </a:ext>
                </a:extLst>
              </a:tr>
              <a:tr h="33934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физической культуры и спорта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4273461485"/>
                  </a:ext>
                </a:extLst>
              </a:tr>
              <a:tr h="34817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молодежной политики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560008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857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42989"/>
              </p:ext>
            </p:extLst>
          </p:nvPr>
        </p:nvGraphicFramePr>
        <p:xfrm>
          <a:off x="1436915" y="444360"/>
          <a:ext cx="10189028" cy="526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143">
                  <a:extLst>
                    <a:ext uri="{9D8B030D-6E8A-4147-A177-3AD203B41FA5}">
                      <a16:colId xmlns:a16="http://schemas.microsoft.com/office/drawing/2014/main" val="692547594"/>
                    </a:ext>
                  </a:extLst>
                </a:gridCol>
                <a:gridCol w="4618634">
                  <a:extLst>
                    <a:ext uri="{9D8B030D-6E8A-4147-A177-3AD203B41FA5}">
                      <a16:colId xmlns:a16="http://schemas.microsoft.com/office/drawing/2014/main" val="3293556803"/>
                    </a:ext>
                  </a:extLst>
                </a:gridCol>
                <a:gridCol w="1696641">
                  <a:extLst>
                    <a:ext uri="{9D8B030D-6E8A-4147-A177-3AD203B41FA5}">
                      <a16:colId xmlns:a16="http://schemas.microsoft.com/office/drawing/2014/main" val="491024693"/>
                    </a:ext>
                  </a:extLst>
                </a:gridCol>
                <a:gridCol w="1669711">
                  <a:extLst>
                    <a:ext uri="{9D8B030D-6E8A-4147-A177-3AD203B41FA5}">
                      <a16:colId xmlns:a16="http://schemas.microsoft.com/office/drawing/2014/main" val="3270830336"/>
                    </a:ext>
                  </a:extLst>
                </a:gridCol>
                <a:gridCol w="1638899">
                  <a:extLst>
                    <a:ext uri="{9D8B030D-6E8A-4147-A177-3AD203B41FA5}">
                      <a16:colId xmlns:a16="http://schemas.microsoft.com/office/drawing/2014/main" val="2443606102"/>
                    </a:ext>
                  </a:extLst>
                </a:gridCol>
              </a:tblGrid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>
                    <a:solidFill>
                      <a:srgbClr val="F9CB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Безопасные дороги на территории муниципального образования "Мелекесский район" Ульяновской области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>
                    <a:solidFill>
                      <a:srgbClr val="F9C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47466,7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>
                    <a:solidFill>
                      <a:srgbClr val="F9C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51578,0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>
                    <a:solidFill>
                      <a:srgbClr val="F9CB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50578,0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>
                    <a:solidFill>
                      <a:srgbClr val="F9CB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38397"/>
                  </a:ext>
                </a:extLst>
              </a:tr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жилищно-коммунального хозяйства и повышение энергетической эффективности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21811,3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103836,5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101633,7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703817643"/>
                  </a:ext>
                </a:extLst>
              </a:tr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жильем молодых семей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75931485"/>
                  </a:ext>
                </a:extLst>
              </a:tr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"Забота"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1658736377"/>
                  </a:ext>
                </a:extLst>
              </a:tr>
              <a:tr h="7137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развитию институтов гражданского общества, поддержки социально ориентированных некоммерческих организаций и добровольческой (волонтерской) деятельности в Мелекесском районе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758374742"/>
                  </a:ext>
                </a:extLst>
              </a:tr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архивного дела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744772825"/>
                  </a:ext>
                </a:extLst>
              </a:tr>
              <a:tr h="5478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Комплексное развитие сельских территорий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082664060"/>
                  </a:ext>
                </a:extLst>
              </a:tr>
              <a:tr h="7137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Организация перевозки автомобильным транспортом на муниципальных маршрутах регулярных пассажирских перевозок на территории муниципального образования «Мелекесский район»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2400953043"/>
                  </a:ext>
                </a:extLst>
              </a:tr>
              <a:tr h="547826"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Всего расходов по муниципальным программам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682907,4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569198,8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634402,6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35" marR="38735" marT="9525" marB="0"/>
                </a:tc>
                <a:extLst>
                  <a:ext uri="{0D108BD9-81ED-4DB2-BD59-A6C34878D82A}">
                    <a16:rowId xmlns:a16="http://schemas.microsoft.com/office/drawing/2014/main" val="377281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583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«НАРОДНЫЙ БЮДЖЕТ»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097010"/>
              </p:ext>
            </p:extLst>
          </p:nvPr>
        </p:nvGraphicFramePr>
        <p:xfrm>
          <a:off x="2364378" y="1097282"/>
          <a:ext cx="9140236" cy="548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499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49" y="91440"/>
            <a:ext cx="7707085" cy="6557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974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«Финансовое управление муниципального образования «Мелекесский район»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2063931"/>
            <a:ext cx="4885509" cy="220930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4273232"/>
            <a:ext cx="4885509" cy="134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12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Бюджетный процесс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105" y="1297338"/>
            <a:ext cx="9923929" cy="50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местного бюджета осуществляется на основе: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237500"/>
              </p:ext>
            </p:extLst>
          </p:nvPr>
        </p:nvGraphicFramePr>
        <p:xfrm>
          <a:off x="2589213" y="1905003"/>
          <a:ext cx="8915401" cy="44543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5401">
                  <a:extLst>
                    <a:ext uri="{9D8B030D-6E8A-4147-A177-3AD203B41FA5}">
                      <a16:colId xmlns:a16="http://schemas.microsoft.com/office/drawing/2014/main" val="3580294628"/>
                    </a:ext>
                  </a:extLst>
                </a:gridCol>
              </a:tblGrid>
              <a:tr h="1122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Основных направлениях бюджетной и налоговой политики муниципального образования на очередной финансовый 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29781872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Перечня муниципальных программ, подлежащих финансированию в 2021 году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728220305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Планового реестра расходных обязательств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813122280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Предложений главных администраторов доходов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20827478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Бюджетных заявок ГРБС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95412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1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115" y="378824"/>
            <a:ext cx="8797886" cy="914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развития МО «Мелекесский район»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13286"/>
              </p:ext>
            </p:extLst>
          </p:nvPr>
        </p:nvGraphicFramePr>
        <p:xfrm>
          <a:off x="692332" y="1463037"/>
          <a:ext cx="10565475" cy="524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567">
                  <a:extLst>
                    <a:ext uri="{9D8B030D-6E8A-4147-A177-3AD203B41FA5}">
                      <a16:colId xmlns:a16="http://schemas.microsoft.com/office/drawing/2014/main" val="578572398"/>
                    </a:ext>
                  </a:extLst>
                </a:gridCol>
                <a:gridCol w="1167057">
                  <a:extLst>
                    <a:ext uri="{9D8B030D-6E8A-4147-A177-3AD203B41FA5}">
                      <a16:colId xmlns:a16="http://schemas.microsoft.com/office/drawing/2014/main" val="1375495934"/>
                    </a:ext>
                  </a:extLst>
                </a:gridCol>
                <a:gridCol w="1266141">
                  <a:extLst>
                    <a:ext uri="{9D8B030D-6E8A-4147-A177-3AD203B41FA5}">
                      <a16:colId xmlns:a16="http://schemas.microsoft.com/office/drawing/2014/main" val="4042243810"/>
                    </a:ext>
                  </a:extLst>
                </a:gridCol>
                <a:gridCol w="1203358">
                  <a:extLst>
                    <a:ext uri="{9D8B030D-6E8A-4147-A177-3AD203B41FA5}">
                      <a16:colId xmlns:a16="http://schemas.microsoft.com/office/drawing/2014/main" val="4252439172"/>
                    </a:ext>
                  </a:extLst>
                </a:gridCol>
                <a:gridCol w="1255676">
                  <a:extLst>
                    <a:ext uri="{9D8B030D-6E8A-4147-A177-3AD203B41FA5}">
                      <a16:colId xmlns:a16="http://schemas.microsoft.com/office/drawing/2014/main" val="3281013108"/>
                    </a:ext>
                  </a:extLst>
                </a:gridCol>
                <a:gridCol w="1255676">
                  <a:extLst>
                    <a:ext uri="{9D8B030D-6E8A-4147-A177-3AD203B41FA5}">
                      <a16:colId xmlns:a16="http://schemas.microsoft.com/office/drawing/2014/main" val="4190266982"/>
                    </a:ext>
                  </a:extLst>
                </a:gridCol>
              </a:tblGrid>
              <a:tr h="5704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(факт)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(оценка)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(прогноз)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023 (прогноз)</a:t>
                      </a:r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390219934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Среднегодовая</a:t>
                      </a:r>
                      <a:r>
                        <a:rPr lang="ru-RU" sz="1400" b="0" baseline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численность населения области, </a:t>
                      </a:r>
                      <a:r>
                        <a:rPr lang="ru-RU" sz="1400" b="0" baseline="0" dirty="0" err="1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b="0" baseline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33,0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31,5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682714949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Среднегодовая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населения трудоспособного возраста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17,6</a:t>
                      </a:r>
                    </a:p>
                    <a:p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16,7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15,5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14,9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360077609"/>
                  </a:ext>
                </a:extLst>
              </a:tr>
              <a:tr h="7842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101,3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103,1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84897654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1397,1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1494,0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1748,0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1908,0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171730746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услуги, на конец года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426229939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858,0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860,0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860,0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860,0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457889829"/>
                  </a:ext>
                </a:extLst>
              </a:tr>
              <a:tr h="14704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 трудовой деятельности)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19,012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20,130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21,555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22,850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23,699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391349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3"/>
            <a:ext cx="8810949" cy="1299690"/>
          </a:xfrm>
        </p:spPr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Крупнейшие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консолидированного бюджета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«Мелекесский район» за 2020 год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85292"/>
              </p:ext>
            </p:extLst>
          </p:nvPr>
        </p:nvGraphicFramePr>
        <p:xfrm>
          <a:off x="862150" y="2299065"/>
          <a:ext cx="2965267" cy="3089286"/>
        </p:xfrm>
        <a:graphic>
          <a:graphicData uri="http://schemas.openxmlformats.org/drawingml/2006/table">
            <a:tbl>
              <a:tblPr firstRow="1" firstCol="1" bandRow="1"/>
              <a:tblGrid>
                <a:gridCol w="1934838">
                  <a:extLst>
                    <a:ext uri="{9D8B030D-6E8A-4147-A177-3AD203B41FA5}">
                      <a16:colId xmlns:a16="http://schemas.microsoft.com/office/drawing/2014/main" val="2996736851"/>
                    </a:ext>
                  </a:extLst>
                </a:gridCol>
                <a:gridCol w="1030429">
                  <a:extLst>
                    <a:ext uri="{9D8B030D-6E8A-4147-A177-3AD203B41FA5}">
                      <a16:colId xmlns:a16="http://schemas.microsoft.com/office/drawing/2014/main" val="351617985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налог, 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104958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Агромаяк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751984"/>
                  </a:ext>
                </a:extLst>
              </a:tr>
              <a:tr h="6361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«Агрофирма Поволжья»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1 336,0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362246"/>
                  </a:ext>
                </a:extLst>
              </a:tr>
              <a:tr h="463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СПК им. Н.К. Крупской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78205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«Золотой колос»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96880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«Запрудное»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71073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СХПК «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Слобода»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83586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63971"/>
              </p:ext>
            </p:extLst>
          </p:nvPr>
        </p:nvGraphicFramePr>
        <p:xfrm>
          <a:off x="3958046" y="2299064"/>
          <a:ext cx="3317966" cy="1742703"/>
        </p:xfrm>
        <a:graphic>
          <a:graphicData uri="http://schemas.openxmlformats.org/drawingml/2006/table">
            <a:tbl>
              <a:tblPr firstRow="1" firstCol="1" bandRow="1"/>
              <a:tblGrid>
                <a:gridCol w="2173340">
                  <a:extLst>
                    <a:ext uri="{9D8B030D-6E8A-4147-A177-3AD203B41FA5}">
                      <a16:colId xmlns:a16="http://schemas.microsoft.com/office/drawing/2014/main" val="1621783787"/>
                    </a:ext>
                  </a:extLst>
                </a:gridCol>
                <a:gridCol w="1144626">
                  <a:extLst>
                    <a:ext uri="{9D8B030D-6E8A-4147-A177-3AD203B41FA5}">
                      <a16:colId xmlns:a16="http://schemas.microsoft.com/office/drawing/2014/main" val="1186998191"/>
                    </a:ext>
                  </a:extLst>
                </a:gridCol>
              </a:tblGrid>
              <a:tr h="463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НДФЛ, </a:t>
                      </a:r>
                      <a:r>
                        <a:rPr lang="ru-RU" sz="140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85769"/>
                  </a:ext>
                </a:extLst>
              </a:tr>
              <a:tr h="384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НК «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Русснефть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16 500,0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72018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Номатекс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420666"/>
                  </a:ext>
                </a:extLst>
              </a:tr>
              <a:tr h="4637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«Моторика»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5526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2" y="2299064"/>
            <a:ext cx="1959428" cy="1756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698" y="2299064"/>
            <a:ext cx="1907177" cy="1756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2" y="4336869"/>
            <a:ext cx="2769326" cy="1685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33" y="4336869"/>
            <a:ext cx="3696788" cy="1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и расходов бюджета муниципального образования «Мелекесский район»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2019-2023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8083"/>
              </p:ext>
            </p:extLst>
          </p:nvPr>
        </p:nvGraphicFramePr>
        <p:xfrm>
          <a:off x="2589213" y="2133600"/>
          <a:ext cx="8915400" cy="412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719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Налоговая политика в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году будет направлена на обеспечение поступлений в консолидированный бюджет района всех доходных источников в запланированных объёмах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599" y="2483351"/>
            <a:ext cx="521862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35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847</TotalTime>
  <Words>1587</Words>
  <Application>Microsoft Office PowerPoint</Application>
  <PresentationFormat>Широкоэкранный</PresentationFormat>
  <Paragraphs>345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PT Astra Serif</vt:lpstr>
      <vt:lpstr>Symbol</vt:lpstr>
      <vt:lpstr>Times New Roman</vt:lpstr>
      <vt:lpstr>Wingdings 3</vt:lpstr>
      <vt:lpstr>Легкий дым</vt:lpstr>
      <vt:lpstr>Презентация PowerPoint</vt:lpstr>
      <vt:lpstr> ГЛОССАРИЙ_________________________________ </vt:lpstr>
      <vt:lpstr>Мелекесский район</vt:lpstr>
      <vt:lpstr>Бюджетный процесс</vt:lpstr>
      <vt:lpstr>Составление местного бюджета осуществляется на основе: </vt:lpstr>
      <vt:lpstr>Показатели социально-экономического развития МО «Мелекесский район»</vt:lpstr>
      <vt:lpstr>Крупнейшие налогоплательщики консолидированного бюджета  МО «Мелекесский район» за 2020 год</vt:lpstr>
      <vt:lpstr>Динамика доходов и расходов бюджета муниципального образования «Мелекесский район» за 2019-2023 гг                                                                                           тыс.руб.  </vt:lpstr>
      <vt:lpstr>Налоговая политика в 2021 году будет направлена на обеспечение поступлений в консолидированный бюджет района всех доходных источников в запланированных объёмах </vt:lpstr>
      <vt:lpstr>Экономический и налоговый потенциал муниципального образования «Мелекесский район» формируют: </vt:lpstr>
      <vt:lpstr>Рост бюджетных поступлений планируется достичь  за счёт: </vt:lpstr>
      <vt:lpstr>Динамика налоговых и неналоговых доходов         (2019-2023 гг)                                                                                                                                                                                                            тыс.руб.  </vt:lpstr>
      <vt:lpstr>Структура доходов бюджета  МО «Мелекесский район» на 2021 год </vt:lpstr>
      <vt:lpstr>Динамика поступлений НДФЛ                                                                                                        тыс.руб.  </vt:lpstr>
      <vt:lpstr>Динамика поступлений  акцизов на нефтепродукты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поступлений  налога взимаемого в связи с применением упрощенной системы налогообложения                                                                                         тыс.руб.  </vt:lpstr>
      <vt:lpstr>Динамика поступлений ЕНВД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поступлений налога, взимаемого в связи с патентной системой налогообложения                                                                                           тыс.руб.  </vt:lpstr>
      <vt:lpstr>Динамика поступлений  единого сельскохозяйственного налога  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поступления госпошлины                                                                                                                                                                                                                     тыс.руб. </vt:lpstr>
      <vt:lpstr>Динамика доходов от использования  муниципального имущества                                                                                                                                                                                                              тыс.руб.</vt:lpstr>
      <vt:lpstr>Динамика поступления платы  за негативное воздействие на окружающую среду                                                                                            тыс.руб.  </vt:lpstr>
      <vt:lpstr>Динамика поступления  доходов от продажи материальных и нематериальных активов  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поступления доходов от штрафов, санкций и возмещения ущерба                                                                                                      тыс.руб. </vt:lpstr>
      <vt:lpstr>Динамика поступления  прочих неналоговых доходов                                                                                    тыс.руб.</vt:lpstr>
      <vt:lpstr>Финансовая помощь в доходах местных бюджетов состоит из: </vt:lpstr>
      <vt:lpstr>Динамика безвозмездных поступлений, передаваемых из бюджета Ульяновской области в бюджет                   МО «Мелекесский район» в 2021 году в сравнении с первоначальным планом 2020 года (млн.руб.) </vt:lpstr>
      <vt:lpstr>Структура доходной части бюджета на 2021 год                                                                                                     (тыс.руб.) </vt:lpstr>
      <vt:lpstr>Структура расходов бюджета муниципального образования «Мелекесский район» на 2021 год                                                                                                       (тыс.руб.)</vt:lpstr>
      <vt:lpstr>Всего расходов-709033,6 тыс.руб.</vt:lpstr>
      <vt:lpstr>Расходы бюджета МО «Мелекесский район» в сфере образования</vt:lpstr>
      <vt:lpstr>Расходы бюджета МО «Мелекесский район» в сфере культуры и кинематографии </vt:lpstr>
      <vt:lpstr>Расходы бюджета МО «Мелекесский район» на социальную политику </vt:lpstr>
      <vt:lpstr>Муниципальные программы </vt:lpstr>
      <vt:lpstr>Перечень муниципальных программ </vt:lpstr>
      <vt:lpstr>Презентация PowerPoint</vt:lpstr>
      <vt:lpstr>Проект «НАРОДНЫЙ БЮДЖЕТ»</vt:lpstr>
      <vt:lpstr>Презентация PowerPoint</vt:lpstr>
      <vt:lpstr>«Финансовое управление муниципального образования «Мелекесский район» 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137</cp:revision>
  <cp:lastPrinted>2021-01-22T12:57:42Z</cp:lastPrinted>
  <dcterms:created xsi:type="dcterms:W3CDTF">2020-10-30T07:25:22Z</dcterms:created>
  <dcterms:modified xsi:type="dcterms:W3CDTF">2021-02-04T05:44:47Z</dcterms:modified>
</cp:coreProperties>
</file>